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56" r:id="rId6"/>
    <p:sldId id="257" r:id="rId7"/>
    <p:sldId id="300" r:id="rId8"/>
    <p:sldId id="301" r:id="rId9"/>
    <p:sldId id="289" r:id="rId10"/>
    <p:sldId id="298" r:id="rId11"/>
    <p:sldId id="272" r:id="rId12"/>
    <p:sldId id="273" r:id="rId13"/>
    <p:sldId id="274" r:id="rId14"/>
    <p:sldId id="275" r:id="rId15"/>
    <p:sldId id="276" r:id="rId16"/>
    <p:sldId id="303" r:id="rId17"/>
    <p:sldId id="302" r:id="rId18"/>
    <p:sldId id="285" r:id="rId19"/>
    <p:sldId id="28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Firshein" initials="JF" lastIdx="4" clrIdx="0"/>
  <p:cmAuthor id="1" name="Shannon Ry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C9B5"/>
    <a:srgbClr val="69685B"/>
    <a:srgbClr val="FE12ED"/>
    <a:srgbClr val="66A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3" autoAdjust="0"/>
    <p:restoredTop sz="86604" autoAdjust="0"/>
  </p:normalViewPr>
  <p:slideViewPr>
    <p:cSldViewPr snapToGrid="0" snapToObjects="1">
      <p:cViewPr varScale="1">
        <p:scale>
          <a:sx n="95" d="100"/>
          <a:sy n="95" d="100"/>
        </p:scale>
        <p:origin x="2112" y="84"/>
      </p:cViewPr>
      <p:guideLst>
        <p:guide orient="horz"/>
        <p:guide pos="2880"/>
      </p:guideLst>
    </p:cSldViewPr>
  </p:slid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121" d="100"/>
          <a:sy n="121" d="100"/>
        </p:scale>
        <p:origin x="-4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4" Type="http://schemas.openxmlformats.org/officeDocument/2006/relationships/commentAuthors" Target="commentAuthor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C89EDB-3FDD-4915-A3CE-62FA29C01A32}" type="datetimeFigureOut">
              <a:rPr lang="en-US" smtClean="0"/>
              <a:t>11/22/2022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042649-1860-4D03-9360-22C2D8836B44}" type="slidenum">
              <a:rPr lang="en-US" smtClean="0"/>
              <a:t>‹#›</a:t>
            </a:fld>
            <a:endParaRPr lang="en-US"/>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499FB-0CC7-453D-9493-CBDCD6D233E2}" type="datetimeFigureOut">
              <a:rPr lang="en-US" smtClean="0"/>
              <a:t>11/22/2022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6A24B-926E-40EB-9E1B-5321DC3775E5}" type="slidenum">
              <a:rPr lang="en-US" smtClean="0"/>
              <a:t>‹#›</a:t>
            </a:fld>
            <a:endParaRPr lang="en-US"/>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a:t>
            </a:r>
          </a:p>
          <a:p>
            <a:r>
              <a:rPr lang="en-US" dirty="0"/>
              <a:t>I want to thank Paul Wright for inviting me to participate in this conversation today</a:t>
            </a:r>
          </a:p>
          <a:p>
            <a:r>
              <a:rPr lang="en-US" dirty="0"/>
              <a:t>As Paul mentioned, my name is Andrew Dumont, and I am a community development analyst at the Federal Reserve Board, where I lead our rural development portfolio</a:t>
            </a:r>
          </a:p>
        </p:txBody>
      </p:sp>
      <p:sp>
        <p:nvSpPr>
          <p:cNvPr id="4" name="Slide Number Placeholder 3"/>
          <p:cNvSpPr>
            <a:spLocks noGrp="1"/>
          </p:cNvSpPr>
          <p:nvPr>
            <p:ph type="sldNum" sz="quarter" idx="5"/>
          </p:nvPr>
        </p:nvSpPr>
        <p:spPr/>
        <p:txBody>
          <a:bodyPr/>
          <a:lstStyle/>
          <a:p>
            <a:fld id="{4476A24B-926E-40EB-9E1B-5321DC3775E5}" type="slidenum">
              <a:rPr lang="en-US" smtClean="0"/>
              <a:t>1</a:t>
            </a:fld>
            <a:endParaRPr lang="en-US"/>
          </a:p>
        </p:txBody>
      </p:sp>
    </p:spTree>
    <p:extLst>
      <p:ext uri="{BB962C8B-B14F-4D97-AF65-F5344CB8AC3E}">
        <p14:creationId xmlns:p14="http://schemas.microsoft.com/office/powerpoint/2010/main" val="115255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Now I’ll walk through the “I” in the TRIC framework, which stands for Inclusive.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truly advance shared economic prosperity in a rural place, development activities must be inclusive of the full range of people living in the community, especially those who may traditionally be on the sidelines. </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Those sitting on the sidelines of a community are often doing so because obstacles exist that limit their participation.</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Therefore, intentionality is required to address the barriers they face and to open the door for new opportunities.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best understand the challenges individuals are experiencing, as well as the potential solutions to those challenges, it is important to view the community members most impacted as experts of their own circumstances.</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Ask for their input, place value on their ideas, and incorporate their feedback.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Taking an intentionally inclusive approach is increasingly important for rural communities, as racially and ethnically diverse populations represent the largest source of population growth for many rural communities across the country.</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Therefore, if rural places want to thrive over the long-term, they will benefit from welcoming and embracing people from diverse backgrounds and experiences.</a:t>
            </a:r>
          </a:p>
        </p:txBody>
      </p:sp>
      <p:sp>
        <p:nvSpPr>
          <p:cNvPr id="4" name="Slide Number Placeholder 3"/>
          <p:cNvSpPr>
            <a:spLocks noGrp="1"/>
          </p:cNvSpPr>
          <p:nvPr>
            <p:ph type="sldNum" sz="quarter" idx="5"/>
          </p:nvPr>
        </p:nvSpPr>
        <p:spPr/>
        <p:txBody>
          <a:bodyPr/>
          <a:lstStyle/>
          <a:p>
            <a:fld id="{4476A24B-926E-40EB-9E1B-5321DC3775E5}" type="slidenum">
              <a:rPr lang="en-US" smtClean="0"/>
              <a:t>10</a:t>
            </a:fld>
            <a:endParaRPr lang="en-US"/>
          </a:p>
        </p:txBody>
      </p:sp>
    </p:spTree>
    <p:extLst>
      <p:ext uri="{BB962C8B-B14F-4D97-AF65-F5344CB8AC3E}">
        <p14:creationId xmlns:p14="http://schemas.microsoft.com/office/powerpoint/2010/main" val="381739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final principle in the framework is Collaborative.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Communities are more equipped to advance shared prosperity when people throughout the community and the broader region collaborate to formulate and implement development strategies. </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is because communities and their economies are incredibly complex systems, even small rural ones.</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So, in most instances, it is largely infeasible and is always undesirable for any one individual or organization to wield enough capacity and influence to shoulder long-term development responsibilities by themselves.</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Communities that achieve success over time pursue cross-sector approaches, bringing together leaders from the nonprofit, for-profit, financial, government, and philanthropic sectors to advance their strategies.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successful communities tend to pursue regional collaboration as well. This is because few communities have everything they need to pursue the most promising opportunities.</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Working together, however, multiple communities can often combine their assets and resources in ways that is greater than the sum of the individual parts.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Identifying what everyone brings to the collective table, agreeing on common goals, and pursuing a common vision will go a long way toward making collaboration a reality.</a:t>
            </a:r>
          </a:p>
        </p:txBody>
      </p:sp>
      <p:sp>
        <p:nvSpPr>
          <p:cNvPr id="4" name="Slide Number Placeholder 3"/>
          <p:cNvSpPr>
            <a:spLocks noGrp="1"/>
          </p:cNvSpPr>
          <p:nvPr>
            <p:ph type="sldNum" sz="quarter" idx="5"/>
          </p:nvPr>
        </p:nvSpPr>
        <p:spPr/>
        <p:txBody>
          <a:bodyPr/>
          <a:lstStyle/>
          <a:p>
            <a:fld id="{4476A24B-926E-40EB-9E1B-5321DC3775E5}" type="slidenum">
              <a:rPr lang="en-US" smtClean="0"/>
              <a:t>11</a:t>
            </a:fld>
            <a:endParaRPr lang="en-US"/>
          </a:p>
        </p:txBody>
      </p:sp>
    </p:spTree>
    <p:extLst>
      <p:ext uri="{BB962C8B-B14F-4D97-AF65-F5344CB8AC3E}">
        <p14:creationId xmlns:p14="http://schemas.microsoft.com/office/powerpoint/2010/main" val="25744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a:r>
              <a:rPr lang="en-US" dirty="0">
                <a:latin typeface="Calibri" panose="020F0502020204030204" pitchFamily="34" charset="0"/>
                <a:ea typeface="Calibri" panose="020F0502020204030204" pitchFamily="34" charset="0"/>
                <a:cs typeface="Times New Roman" panose="02020603050405020304" pitchFamily="18" charset="0"/>
              </a:rPr>
              <a:t>The last part of my remarks will focus on several key takeaways from </a:t>
            </a:r>
            <a:r>
              <a:rPr lang="en-US" i="1" dirty="0">
                <a:latin typeface="Calibri" panose="020F0502020204030204" pitchFamily="34" charset="0"/>
                <a:ea typeface="Calibri" panose="020F0502020204030204" pitchFamily="34" charset="0"/>
                <a:cs typeface="Times New Roman" panose="02020603050405020304" pitchFamily="18" charset="0"/>
              </a:rPr>
              <a:t>Investing in Rural Prosperity </a:t>
            </a:r>
            <a:r>
              <a:rPr lang="en-US" dirty="0">
                <a:latin typeface="Calibri" panose="020F0502020204030204" pitchFamily="34" charset="0"/>
                <a:ea typeface="Calibri" panose="020F0502020204030204" pitchFamily="34" charset="0"/>
                <a:cs typeface="Times New Roman" panose="02020603050405020304" pitchFamily="18" charset="0"/>
              </a:rPr>
              <a:t>on how to create a strong, supportive environment for rural small businesses and entrepreneurs</a:t>
            </a:r>
          </a:p>
          <a:p>
            <a:pPr marL="0"/>
            <a:r>
              <a:rPr lang="en-US" sz="1200" i="0" dirty="0">
                <a:latin typeface="Calibri" panose="020F0502020204030204" pitchFamily="34" charset="0"/>
                <a:ea typeface="Calibri" panose="020F0502020204030204" pitchFamily="34" charset="0"/>
                <a:cs typeface="Times New Roman" panose="02020603050405020304" pitchFamily="18" charset="0"/>
              </a:rPr>
              <a:t>I will also highlight a few examples from across the country of what that work looks like on the ground</a:t>
            </a:r>
          </a:p>
          <a:p>
            <a:pPr marL="0"/>
            <a:r>
              <a:rPr lang="en-US" sz="1200" i="0" dirty="0">
                <a:latin typeface="Calibri" panose="020F0502020204030204" pitchFamily="34" charset="0"/>
                <a:ea typeface="Calibri" panose="020F0502020204030204" pitchFamily="34" charset="0"/>
                <a:cs typeface="Times New Roman" panose="02020603050405020304" pitchFamily="18" charset="0"/>
              </a:rPr>
              <a:t>Before I jump into this next section of the presentation, I just want to note that we released a one-pager containing key insights and case studies from </a:t>
            </a:r>
            <a:r>
              <a:rPr lang="en-US" sz="1200" i="1" dirty="0">
                <a:latin typeface="Calibri" panose="020F0502020204030204" pitchFamily="34" charset="0"/>
                <a:ea typeface="Calibri" panose="020F0502020204030204" pitchFamily="34" charset="0"/>
                <a:cs typeface="Times New Roman" panose="02020603050405020304" pitchFamily="18" charset="0"/>
              </a:rPr>
              <a:t>Investing in Rural Prosperity</a:t>
            </a:r>
            <a:r>
              <a:rPr lang="en-US" sz="1200" i="0" dirty="0">
                <a:latin typeface="Calibri" panose="020F0502020204030204" pitchFamily="34" charset="0"/>
                <a:ea typeface="Calibri" panose="020F0502020204030204" pitchFamily="34" charset="0"/>
                <a:cs typeface="Times New Roman" panose="02020603050405020304" pitchFamily="18" charset="0"/>
              </a:rPr>
              <a:t>, which you can find on the book’s website. I believe Paul is also posting a link to the one-pager in the chat as well so you can easily access it.</a:t>
            </a:r>
          </a:p>
        </p:txBody>
      </p:sp>
      <p:sp>
        <p:nvSpPr>
          <p:cNvPr id="4" name="Slide Number Placeholder 3"/>
          <p:cNvSpPr>
            <a:spLocks noGrp="1"/>
          </p:cNvSpPr>
          <p:nvPr>
            <p:ph type="sldNum" sz="quarter" idx="5"/>
          </p:nvPr>
        </p:nvSpPr>
        <p:spPr/>
        <p:txBody>
          <a:bodyPr/>
          <a:lstStyle/>
          <a:p>
            <a:fld id="{4476A24B-926E-40EB-9E1B-5321DC3775E5}" type="slidenum">
              <a:rPr lang="en-US" smtClean="0"/>
              <a:t>12</a:t>
            </a:fld>
            <a:endParaRPr lang="en-US"/>
          </a:p>
        </p:txBody>
      </p:sp>
    </p:spTree>
    <p:extLst>
      <p:ext uri="{BB962C8B-B14F-4D97-AF65-F5344CB8AC3E}">
        <p14:creationId xmlns:p14="http://schemas.microsoft.com/office/powerpoint/2010/main" val="383810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a:r>
              <a:rPr lang="en-US" sz="1400" dirty="0">
                <a:latin typeface="Calibri" panose="020F0502020204030204" pitchFamily="34" charset="0"/>
                <a:ea typeface="Calibri" panose="020F0502020204030204" pitchFamily="34" charset="0"/>
                <a:cs typeface="Times New Roman" panose="02020603050405020304" pitchFamily="18" charset="0"/>
              </a:rPr>
              <a:t>This slide outlines several of those key takeaways</a:t>
            </a:r>
          </a:p>
          <a:p>
            <a:pPr marL="0"/>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r>
              <a:rPr lang="en-US" sz="1400" dirty="0">
                <a:latin typeface="Calibri" panose="020F0502020204030204" pitchFamily="34" charset="0"/>
                <a:ea typeface="Calibri" panose="020F0502020204030204" pitchFamily="34" charset="0"/>
                <a:cs typeface="Times New Roman" panose="02020603050405020304" pitchFamily="18" charset="0"/>
              </a:rPr>
              <a:t>The first bullet gets at a key point, which is that no one in any community has everything that’s needed to create a robust entrepreneurial ecosystem, and that it’s critical to collaborate with others if you want to be successful in this work. By definition, in fact, an ecosystem is a community of interacting organisms (in this case, organizations) in a complex network or interconnected system. So, it’s important to recognize that and plan and act accordingly.</a:t>
            </a:r>
          </a:p>
          <a:p>
            <a:pPr marL="0"/>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r>
              <a:rPr lang="en-US" sz="1400" dirty="0">
                <a:latin typeface="Calibri" panose="020F0502020204030204" pitchFamily="34" charset="0"/>
                <a:ea typeface="Calibri" panose="020F0502020204030204" pitchFamily="34" charset="0"/>
                <a:cs typeface="Times New Roman" panose="02020603050405020304" pitchFamily="18" charset="0"/>
              </a:rPr>
              <a:t>The second bullet raises another critical point: that this work is long-term. Shifting the direction of a community is liking turning an ocean liner: it takes a long time and persistent dedication. You can’t hop in and out from year-to-year or you’re not going to build anything worthwhile.</a:t>
            </a:r>
          </a:p>
          <a:p>
            <a:pPr marL="0"/>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r>
              <a:rPr lang="en-US" sz="1400" dirty="0">
                <a:latin typeface="Calibri" panose="020F0502020204030204" pitchFamily="34" charset="0"/>
                <a:ea typeface="Calibri" panose="020F0502020204030204" pitchFamily="34" charset="0"/>
                <a:cs typeface="Times New Roman" panose="02020603050405020304" pitchFamily="18" charset="0"/>
              </a:rPr>
              <a:t>The third bullet touches on something that makes inherent sense but isn’t adhered to in practice as much as it should be: the idea that each community is unique and, therefore, that each community’s entrepreneurial strategy needs to be equally unique. Just because setting up a shared maker space worked in another community a few counties over doesn’t mean it’s going to work in your community. It may, but it may also be a complete waste of time and money. You need to think about what makes sense for the specific entrepreneurial opportunities in your place and plan accordingly.</a:t>
            </a:r>
          </a:p>
          <a:p>
            <a:pPr marL="0"/>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r>
              <a:rPr lang="en-US" sz="1400" dirty="0">
                <a:latin typeface="Calibri" panose="020F0502020204030204" pitchFamily="34" charset="0"/>
                <a:ea typeface="Calibri" panose="020F0502020204030204" pitchFamily="34" charset="0"/>
                <a:cs typeface="Times New Roman" panose="02020603050405020304" pitchFamily="18" charset="0"/>
              </a:rPr>
              <a:t>The fourth bullet acknowledges that this work requires appropriate support systems both within and outside of the community. Most entrepreneurial opportunities are going to be bigger than a single community – whether that’s in terms of the talent needed, the markets into which those products or services are sold, or so on – and so the support systems enabling those ideas to take flight also need to be bigger and appropriately networked.</a:t>
            </a:r>
          </a:p>
          <a:p>
            <a:pPr marL="0"/>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r>
              <a:rPr lang="en-US" sz="1400" dirty="0">
                <a:latin typeface="Calibri" panose="020F0502020204030204" pitchFamily="34" charset="0"/>
                <a:ea typeface="Calibri" panose="020F0502020204030204" pitchFamily="34" charset="0"/>
                <a:cs typeface="Times New Roman" panose="02020603050405020304" pitchFamily="18" charset="0"/>
              </a:rPr>
              <a:t>The last bullet encourages us to remember that the diversity of our communities, including our historically marginalized community members, is a huge asset that can help our communities thrive if it’s recognized as such and invested in. And, it’s important that we ensure our efforts to support entrepreneurs of color, immigrant entrepreneurs, and others from traditionally disadvantaged communities are carried out using culturally appropriate products and services, ideally identified, created, and delivered by members of those communities.</a:t>
            </a:r>
          </a:p>
        </p:txBody>
      </p:sp>
      <p:sp>
        <p:nvSpPr>
          <p:cNvPr id="4" name="Slide Number Placeholder 3"/>
          <p:cNvSpPr>
            <a:spLocks noGrp="1"/>
          </p:cNvSpPr>
          <p:nvPr>
            <p:ph type="sldNum" sz="quarter" idx="5"/>
          </p:nvPr>
        </p:nvSpPr>
        <p:spPr/>
        <p:txBody>
          <a:bodyPr/>
          <a:lstStyle/>
          <a:p>
            <a:fld id="{4476A24B-926E-40EB-9E1B-5321DC3775E5}" type="slidenum">
              <a:rPr lang="en-US" smtClean="0"/>
              <a:t>13</a:t>
            </a:fld>
            <a:endParaRPr lang="en-US"/>
          </a:p>
        </p:txBody>
      </p:sp>
    </p:spTree>
    <p:extLst>
      <p:ext uri="{BB962C8B-B14F-4D97-AF65-F5344CB8AC3E}">
        <p14:creationId xmlns:p14="http://schemas.microsoft.com/office/powerpoint/2010/main" val="207092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first case study I will highlight comes from Sacramento, California, where economic development leaders, industry and university partners, and policy officials are working together to create a cohesive regional ecosystem to support the life sciences and agricultural biotechnology industry clusters.</a:t>
            </a:r>
          </a:p>
          <a:p>
            <a:pPr marL="228600" lvl="1" indent="-111125">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This regional strategy will be anchored by two research parks—one in urban Sacramento and one in the City of Woodland, a small town in the broader Sacramento region.</a:t>
            </a:r>
          </a:p>
          <a:p>
            <a:pPr marL="228600" lvl="1" indent="-111125">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The research parks will act as hubs for new and existing businesses to work with researchers to develop and commercialize new life sciences and ag biotech technologies and innovations.</a:t>
            </a:r>
          </a:p>
          <a:p>
            <a:pPr marL="6350" lvl="0" indent="0">
              <a:buFont typeface="Arial" panose="020B0604020202020204" pitchFamily="34" charset="0"/>
              <a:buNone/>
            </a:pPr>
            <a:endParaRPr lang="en-US" dirty="0">
              <a:effectLst/>
              <a:latin typeface="Times New Roman" panose="02020603050405020304" pitchFamily="18" charset="0"/>
            </a:endParaRPr>
          </a:p>
          <a:p>
            <a:pPr marL="292100" lvl="0" indent="-285750">
              <a:buFont typeface="Arial" panose="020B0604020202020204" pitchFamily="34" charset="0"/>
              <a:buChar char="•"/>
            </a:pPr>
            <a:r>
              <a:rPr lang="en-US" dirty="0">
                <a:effectLst/>
                <a:latin typeface="Times New Roman" panose="02020603050405020304" pitchFamily="18" charset="0"/>
              </a:rPr>
              <a:t>The second case study comes to us from the ARC region, so some of you are probably more familiar with this work than I am.</a:t>
            </a:r>
          </a:p>
          <a:p>
            <a:pPr marL="292100" lvl="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As I understand it, in Eastern West Virginia, several partners came together to form the Ag Action Council.</a:t>
            </a:r>
          </a:p>
          <a:p>
            <a:pPr marL="228600" lvl="1" indent="-111125">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One of the successes of the Ag Action Council has been the identification of the region’s potential for developing business opportunities related to industries that rely on various forms of biomass, such as biochar from chicken waste and biofuels from inputs like sawmill waste products.</a:t>
            </a:r>
          </a:p>
          <a:p>
            <a:pPr marL="228600" lvl="1" indent="-111125">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Since the region has a high concentration of chicken farms and forestry operations, this asset-based approach has helped the community reimagine waste products as value-added business opportunities.</a:t>
            </a:r>
          </a:p>
          <a:p>
            <a:pPr marL="6350" lvl="0" indent="0">
              <a:buFont typeface="Arial" panose="020B0604020202020204" pitchFamily="34" charset="0"/>
              <a:buNone/>
            </a:pPr>
            <a:endParaRPr lang="en-US" dirty="0">
              <a:effectLst/>
              <a:latin typeface="Times New Roman" panose="02020603050405020304" pitchFamily="18" charset="0"/>
            </a:endParaRPr>
          </a:p>
          <a:p>
            <a:pPr marL="29210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rPr>
              <a:t>The last example on this slide is from Mississippi, where Higher Purpose Co is working to </a:t>
            </a:r>
            <a:r>
              <a:rPr lang="en-US" sz="1400" dirty="0">
                <a:effectLst/>
                <a:latin typeface="Calibri" panose="020F0502020204030204" pitchFamily="34" charset="0"/>
                <a:cs typeface="Calibri" panose="020F0502020204030204" pitchFamily="34" charset="0"/>
              </a:rPr>
              <a:t>support</a:t>
            </a:r>
            <a:r>
              <a:rPr lang="en-US" sz="1400" dirty="0">
                <a:effectLst/>
                <a:latin typeface="Calibri" panose="020F0502020204030204" pitchFamily="34" charset="0"/>
                <a:ea typeface="Calibri" panose="020F0502020204030204" pitchFamily="34" charset="0"/>
                <a:cs typeface="Calibri" panose="020F0502020204030204" pitchFamily="34" charset="0"/>
              </a:rPr>
              <a:t> a community of Black entrepreneurs, artists, and farmers who collectively support one another.</a:t>
            </a:r>
          </a:p>
          <a:p>
            <a:pPr marL="288925" marR="0" lvl="2" indent="-171450">
              <a:spcBef>
                <a:spcPts val="0"/>
              </a:spcBef>
              <a:spcAft>
                <a:spcPts val="0"/>
              </a:spcAft>
              <a:buFont typeface="Courier New" panose="02070309020205020404" pitchFamily="49" charset="0"/>
              <a:buChar char="o"/>
            </a:pPr>
            <a:r>
              <a:rPr lang="en-US" dirty="0"/>
              <a:t>HPC does this in part through its </a:t>
            </a:r>
            <a:r>
              <a:rPr lang="en-US" sz="1600" dirty="0">
                <a:effectLst/>
                <a:latin typeface="Calibri" panose="020F0502020204030204" pitchFamily="34" charset="0"/>
                <a:ea typeface="Calibri" panose="020F0502020204030204" pitchFamily="34" charset="0"/>
                <a:cs typeface="Calibri" panose="020F0502020204030204" pitchFamily="34" charset="0"/>
              </a:rPr>
              <a:t>Higher Purpose Funding Network, which seeks to change the way that Black entrepreneurs and capital interact.</a:t>
            </a:r>
          </a:p>
          <a:p>
            <a:pPr marL="508000" marR="0" lvl="3" indent="-285750">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Calibri" panose="020F0502020204030204" pitchFamily="34" charset="0"/>
              </a:rPr>
              <a:t>In the Mississippi delta, there is no centralized effort to help Black business owners shop for the appropriate type of capital necessary to support their businesses. </a:t>
            </a:r>
            <a:r>
              <a:rPr lang="en-US" sz="1800" dirty="0">
                <a:effectLst/>
                <a:latin typeface="Calibri" panose="020F0502020204030204" pitchFamily="34" charset="0"/>
                <a:ea typeface="Calibri" panose="020F0502020204030204" pitchFamily="34" charset="0"/>
                <a:cs typeface="Calibri" panose="020F0502020204030204" pitchFamily="34" charset="0"/>
              </a:rPr>
              <a:t>This is why the Higher Purpose Funding Network was created.</a:t>
            </a:r>
          </a:p>
          <a:p>
            <a:pPr marL="508000" marR="0" lvl="3" indent="-28575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Calibri" panose="020F0502020204030204" pitchFamily="34" charset="0"/>
              </a:rPr>
              <a:t>HPC coordinates with potential borrowers and financial institutions, so it is easier for individual seekers of business funding to explore and effectively compare multiple options at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08000" marR="0" lvl="3" indent="-285750">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Calibri" panose="020F0502020204030204" pitchFamily="34" charset="0"/>
              </a:rPr>
              <a:t>HPC also assists entrepreneurs with application packaging, which includes organizing and reviewing all documents related to the funding requests to ensure they are properly prepared, with the goal of accelerating the request for business funding.</a:t>
            </a:r>
          </a:p>
          <a:p>
            <a:pPr marL="508000" marR="0" lvl="3" indent="-28575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Calibri" panose="020F0502020204030204" pitchFamily="34" charset="0"/>
              </a:rPr>
              <a:t>They then work with multiple financial institutions to create an integrated suite of capital assistance products, including grants, low-interest loans, loan guarantees and investment dollars.</a:t>
            </a:r>
          </a:p>
          <a:p>
            <a:pPr marL="0" marR="0" lvl="1" indent="0">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79400" marR="0" lvl="1"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As you can see, each of these examples has a strong element of collaboration, as well as being tailored for the specific industries or populations in the community being served</a:t>
            </a:r>
          </a:p>
        </p:txBody>
      </p:sp>
      <p:sp>
        <p:nvSpPr>
          <p:cNvPr id="4" name="Slide Number Placeholder 3"/>
          <p:cNvSpPr>
            <a:spLocks noGrp="1"/>
          </p:cNvSpPr>
          <p:nvPr>
            <p:ph type="sldNum" sz="quarter" idx="5"/>
          </p:nvPr>
        </p:nvSpPr>
        <p:spPr/>
        <p:txBody>
          <a:bodyPr/>
          <a:lstStyle/>
          <a:p>
            <a:fld id="{4476A24B-926E-40EB-9E1B-5321DC3775E5}" type="slidenum">
              <a:rPr lang="en-US" smtClean="0"/>
              <a:t>14</a:t>
            </a:fld>
            <a:endParaRPr lang="en-US"/>
          </a:p>
        </p:txBody>
      </p:sp>
    </p:spTree>
    <p:extLst>
      <p:ext uri="{BB962C8B-B14F-4D97-AF65-F5344CB8AC3E}">
        <p14:creationId xmlns:p14="http://schemas.microsoft.com/office/powerpoint/2010/main" val="315237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slide outlines a few more examples, which I will briefly walk through</a:t>
            </a:r>
          </a:p>
          <a:p>
            <a:endParaRPr lang="en-US" dirty="0"/>
          </a:p>
          <a:p>
            <a:r>
              <a:rPr lang="en-US" dirty="0"/>
              <a:t>In Maine, CEI is advancing shared economic prosperity through, among many other things, its </a:t>
            </a:r>
            <a:r>
              <a:rPr lang="en-US" dirty="0" err="1"/>
              <a:t>StartSmart</a:t>
            </a:r>
            <a:r>
              <a:rPr lang="en-US" dirty="0"/>
              <a:t> program.</a:t>
            </a:r>
          </a:p>
          <a:p>
            <a:pPr marL="228600" lvl="1" indent="-111125">
              <a:buFont typeface="Courier New" panose="02070309020205020404" pitchFamily="49" charset="0"/>
              <a:buChar char="o"/>
            </a:pPr>
            <a:r>
              <a:rPr lang="en-US" dirty="0" err="1"/>
              <a:t>StartSmart</a:t>
            </a:r>
            <a:r>
              <a:rPr lang="en-US" dirty="0"/>
              <a:t> was launched in the mid-1990s, to help an influx of refugees and immigrants achieve economic self-sufficiency through starting or expanding businesses.</a:t>
            </a:r>
          </a:p>
          <a:p>
            <a:pPr marL="228600" lvl="1" indent="-111125">
              <a:buFont typeface="Courier New" panose="02070309020205020404" pitchFamily="49" charset="0"/>
              <a:buChar char="o"/>
            </a:pPr>
            <a:r>
              <a:rPr lang="en-US" dirty="0" err="1"/>
              <a:t>StartSmart</a:t>
            </a:r>
            <a:r>
              <a:rPr lang="en-US" dirty="0"/>
              <a:t> provides no-cost, confidential, and linguistically and culturally sensitive business advice.</a:t>
            </a:r>
          </a:p>
          <a:p>
            <a:pPr marL="228600" lvl="1" indent="-111125">
              <a:buFont typeface="Courier New" panose="02070309020205020404" pitchFamily="49" charset="0"/>
              <a:buChar char="o"/>
            </a:pPr>
            <a:r>
              <a:rPr lang="en-US" dirty="0"/>
              <a:t>It is supported in part through the federal Office of Refugee Resettlement within the Administration for Children &amp; Families of the U.S. Department of Health and Human Services.</a:t>
            </a:r>
          </a:p>
          <a:p>
            <a:pPr marL="228600" lvl="1" indent="-111125">
              <a:buFont typeface="Courier New" panose="02070309020205020404" pitchFamily="49" charset="0"/>
              <a:buChar char="o"/>
            </a:pPr>
            <a:r>
              <a:rPr lang="en-US" dirty="0"/>
              <a:t>They began with 12-week business planning classes, but soon realized that their clients really needed customized one-on-one business advice, so they adapted their approach and continue to adapt over time based on feedback from their clients.</a:t>
            </a:r>
          </a:p>
          <a:p>
            <a:pPr marL="292100" lvl="0" indent="-285750">
              <a:buFont typeface="Arial" panose="020B0604020202020204" pitchFamily="34" charset="0"/>
              <a:buChar char="•"/>
            </a:pPr>
            <a:r>
              <a:rPr lang="en-US" dirty="0"/>
              <a:t>In addition to this program offering customized business advice, CEI also offers a Sharia-compliant financing product. They began offering this financing product because they were noting that many of their clients weren’t able to achieve their dreams of business ownership because culturally appropriate financing products were not available.</a:t>
            </a:r>
          </a:p>
          <a:p>
            <a:endParaRPr lang="en-US" dirty="0"/>
          </a:p>
          <a:p>
            <a:r>
              <a:rPr lang="en-US" dirty="0"/>
              <a:t>In Northeastern Oregon, Wallowa Resources is helping build a stewardship economy centered on the region’s forestry-based economy.</a:t>
            </a:r>
          </a:p>
          <a:p>
            <a:r>
              <a:rPr lang="en-US" dirty="0"/>
              <a:t>As you may know, in the 1990s, national timber sales dropped by 90%, hitting rural Oregon hard.</a:t>
            </a:r>
          </a:p>
          <a:p>
            <a:r>
              <a:rPr lang="en-US" dirty="0"/>
              <a:t>Since its founding in the mid-1990s, Wallowa Resources has been working to create new economic opportunities for the region, including for forestry workers hit hard by the downturn.</a:t>
            </a:r>
          </a:p>
          <a:p>
            <a:pPr marL="228600" lvl="1" indent="-111125">
              <a:buFont typeface="Courier New" panose="02070309020205020404" pitchFamily="49" charset="0"/>
              <a:buChar char="o"/>
            </a:pPr>
            <a:r>
              <a:rPr lang="en-US" dirty="0"/>
              <a:t>It has done so by opening up new renewable energy markets for the region’s timber, and by increasing economic opportunities around forest and watershed restoration.</a:t>
            </a:r>
          </a:p>
          <a:p>
            <a:pPr marL="228600" lvl="1" indent="-111125">
              <a:buFont typeface="Courier New" panose="02070309020205020404" pitchFamily="49" charset="0"/>
              <a:buChar char="o"/>
            </a:pPr>
            <a:r>
              <a:rPr lang="en-US" dirty="0"/>
              <a:t>It has also invested in collaborative relationships and capacity by bringing together multiple stakeholder groups – including some that are often at odds – to craft mutually beneficial agreements that lay the foundation for future partnerships.</a:t>
            </a:r>
          </a:p>
          <a:p>
            <a:pPr marL="6350" lvl="0" indent="0">
              <a:buFont typeface="Arial" panose="020B0604020202020204" pitchFamily="34" charset="0"/>
              <a:buNone/>
            </a:pPr>
            <a:endParaRPr lang="en-US" dirty="0"/>
          </a:p>
          <a:p>
            <a:pPr marL="292100" lvl="0" indent="-285750">
              <a:buFont typeface="Arial" panose="020B0604020202020204" pitchFamily="34" charset="0"/>
              <a:buChar char="•"/>
            </a:pPr>
            <a:r>
              <a:rPr lang="en-US" dirty="0"/>
              <a:t>Last, but certainly not least, in Ohio the Great Lakes Community Action Partnership is supporting entrepreneurship through its Entrepreneurial Communities Initiative, which is funded in part through USDA’s RCDI program.</a:t>
            </a:r>
          </a:p>
          <a:p>
            <a:pPr marL="228600" lvl="1" indent="-111125">
              <a:buFont typeface="Courier New" panose="02070309020205020404" pitchFamily="49" charset="0"/>
              <a:buChar char="o"/>
            </a:pPr>
            <a:r>
              <a:rPr lang="en-US" dirty="0"/>
              <a:t>GLCAP meets RCDI’s required match using its Community Services Block Grant funds, as RCDI is one of the few programs that allows the match to be met with other federal funds.</a:t>
            </a:r>
          </a:p>
          <a:p>
            <a:pPr marL="228600" lvl="1" indent="-111125">
              <a:buFont typeface="Courier New" panose="02070309020205020404" pitchFamily="49" charset="0"/>
              <a:buChar char="o"/>
            </a:pPr>
            <a:r>
              <a:rPr lang="en-US" dirty="0"/>
              <a:t>GLCAP supports local communities in a variety of ways, including:</a:t>
            </a:r>
          </a:p>
          <a:p>
            <a:pPr marL="406400" lvl="2" indent="-171450">
              <a:buFont typeface="Wingdings" panose="05000000000000000000" pitchFamily="2" charset="2"/>
              <a:buChar char="Ø"/>
            </a:pPr>
            <a:r>
              <a:rPr lang="en-US" dirty="0"/>
              <a:t>Assisting with ecosystem mapping</a:t>
            </a:r>
          </a:p>
          <a:p>
            <a:pPr marL="406400" lvl="2" indent="-171450">
              <a:buFont typeface="Wingdings" panose="05000000000000000000" pitchFamily="2" charset="2"/>
              <a:buChar char="Ø"/>
            </a:pPr>
            <a:r>
              <a:rPr lang="en-US" dirty="0"/>
              <a:t>Interviewing existing or aspiring entrepreneurs to understand their needs</a:t>
            </a:r>
          </a:p>
          <a:p>
            <a:pPr marL="406400" lvl="2" indent="-171450">
              <a:buFont typeface="Wingdings" panose="05000000000000000000" pitchFamily="2" charset="2"/>
              <a:buChar char="Ø"/>
            </a:pPr>
            <a:r>
              <a:rPr lang="en-US" dirty="0"/>
              <a:t>Developing action plans</a:t>
            </a:r>
          </a:p>
          <a:p>
            <a:pPr marL="406400" lvl="2" indent="-171450">
              <a:buFont typeface="Wingdings" panose="05000000000000000000" pitchFamily="2" charset="2"/>
              <a:buChar char="Ø"/>
            </a:pPr>
            <a:r>
              <a:rPr lang="en-US" dirty="0"/>
              <a:t>Providing training on relevant topics and</a:t>
            </a:r>
          </a:p>
          <a:p>
            <a:pPr marL="406400" lvl="2" indent="-171450">
              <a:buFont typeface="Wingdings" panose="05000000000000000000" pitchFamily="2" charset="2"/>
              <a:buChar char="Ø"/>
            </a:pPr>
            <a:r>
              <a:rPr lang="en-US" dirty="0"/>
              <a:t>Paying for community members to attend training conferences, such as the </a:t>
            </a:r>
            <a:r>
              <a:rPr lang="en-US" dirty="0" err="1"/>
              <a:t>RuralRISE</a:t>
            </a:r>
            <a:r>
              <a:rPr lang="en-US" dirty="0"/>
              <a:t> Summit, Main Street Now Conference, and others.</a:t>
            </a:r>
          </a:p>
        </p:txBody>
      </p:sp>
      <p:sp>
        <p:nvSpPr>
          <p:cNvPr id="4" name="Slide Number Placeholder 3"/>
          <p:cNvSpPr>
            <a:spLocks noGrp="1"/>
          </p:cNvSpPr>
          <p:nvPr>
            <p:ph type="sldNum" sz="quarter" idx="5"/>
          </p:nvPr>
        </p:nvSpPr>
        <p:spPr/>
        <p:txBody>
          <a:bodyPr/>
          <a:lstStyle/>
          <a:p>
            <a:fld id="{4476A24B-926E-40EB-9E1B-5321DC3775E5}" type="slidenum">
              <a:rPr lang="en-US" smtClean="0"/>
              <a:t>15</a:t>
            </a:fld>
            <a:endParaRPr lang="en-US"/>
          </a:p>
        </p:txBody>
      </p:sp>
    </p:spTree>
    <p:extLst>
      <p:ext uri="{BB962C8B-B14F-4D97-AF65-F5344CB8AC3E}">
        <p14:creationId xmlns:p14="http://schemas.microsoft.com/office/powerpoint/2010/main" val="342842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of the examples that can be found in </a:t>
            </a:r>
            <a:r>
              <a:rPr lang="en-US" i="1" dirty="0"/>
              <a:t>Investing in Rural Prosperity </a:t>
            </a:r>
            <a:r>
              <a:rPr lang="en-US" dirty="0"/>
              <a:t>of how to support rural small businesses and entrepreneurship while applying the TRIC principles</a:t>
            </a:r>
          </a:p>
          <a:p>
            <a:r>
              <a:rPr lang="en-US" dirty="0"/>
              <a:t>I touched on each of these examples at a very high level. Each of them is explored in much greater detail in their respective chapter of the book, so if any of them sounded particularly relevant or applicable to you, I encourage you to download the chapter from the St. Louis Fed’s website to learn more.</a:t>
            </a:r>
          </a:p>
          <a:p>
            <a:r>
              <a:rPr lang="en-US" dirty="0"/>
              <a:t>Lastly, I just want to say thank you again for the giving me opportunity to speak to you today about this important topic.</a:t>
            </a:r>
          </a:p>
          <a:p>
            <a:r>
              <a:rPr lang="en-US" dirty="0"/>
              <a:t>And now, I’m happy to take a few questions and engage in a conversation with you all for the remainder of my time with you.</a:t>
            </a:r>
          </a:p>
        </p:txBody>
      </p:sp>
      <p:sp>
        <p:nvSpPr>
          <p:cNvPr id="4" name="Slide Number Placeholder 3"/>
          <p:cNvSpPr>
            <a:spLocks noGrp="1"/>
          </p:cNvSpPr>
          <p:nvPr>
            <p:ph type="sldNum" sz="quarter" idx="5"/>
          </p:nvPr>
        </p:nvSpPr>
        <p:spPr/>
        <p:txBody>
          <a:bodyPr/>
          <a:lstStyle/>
          <a:p>
            <a:fld id="{4476A24B-926E-40EB-9E1B-5321DC3775E5}" type="slidenum">
              <a:rPr lang="en-US" smtClean="0"/>
              <a:t>16</a:t>
            </a:fld>
            <a:endParaRPr lang="en-US"/>
          </a:p>
        </p:txBody>
      </p:sp>
    </p:spTree>
    <p:extLst>
      <p:ext uri="{BB962C8B-B14F-4D97-AF65-F5344CB8AC3E}">
        <p14:creationId xmlns:p14="http://schemas.microsoft.com/office/powerpoint/2010/main" val="333633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During my remarks today, I am going to:</a:t>
            </a:r>
          </a:p>
          <a:p>
            <a:pPr marL="282575" marR="0" lvl="1" indent="-171450"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en-US" dirty="0"/>
              <a:t>Provide an overview of a book on rural development that the St. Louis Fed recently published in collaboration with the Federal Reserve Board;</a:t>
            </a:r>
          </a:p>
          <a:p>
            <a:pPr marL="282575" marR="0" lvl="1" indent="-171450"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en-US" dirty="0"/>
              <a:t>Walk you through a framework for fostering shared economic prosperity in rural communities that I and my co-author outline in our chapter of that book; and</a:t>
            </a:r>
          </a:p>
          <a:p>
            <a:pPr marL="282575" marR="0" lvl="1" indent="-171450"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en-US" dirty="0"/>
              <a:t>Outline key insights and strategies about applying that framework to small business and entrepreneurship support efforts from the book and elsewhere.</a:t>
            </a:r>
          </a:p>
        </p:txBody>
      </p:sp>
      <p:sp>
        <p:nvSpPr>
          <p:cNvPr id="4" name="Slide Number Placeholder 3"/>
          <p:cNvSpPr>
            <a:spLocks noGrp="1"/>
          </p:cNvSpPr>
          <p:nvPr>
            <p:ph type="sldNum" sz="quarter" idx="5"/>
          </p:nvPr>
        </p:nvSpPr>
        <p:spPr/>
        <p:txBody>
          <a:bodyPr/>
          <a:lstStyle/>
          <a:p>
            <a:fld id="{4476A24B-926E-40EB-9E1B-5321DC3775E5}" type="slidenum">
              <a:rPr lang="en-US" smtClean="0"/>
              <a:t>2</a:t>
            </a:fld>
            <a:endParaRPr lang="en-US"/>
          </a:p>
        </p:txBody>
      </p:sp>
    </p:spTree>
    <p:extLst>
      <p:ext uri="{BB962C8B-B14F-4D97-AF65-F5344CB8AC3E}">
        <p14:creationId xmlns:p14="http://schemas.microsoft.com/office/powerpoint/2010/main" val="153727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I need to read my disclaimer.</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The information, analyses, and conclusions set forth are those of the presenter and do not necessarily indicate concurrence by the Board of Governors of the Federal Reserve System, the Federal Reserve Banks, or members of their staffs.</a:t>
            </a:r>
          </a:p>
        </p:txBody>
      </p:sp>
      <p:sp>
        <p:nvSpPr>
          <p:cNvPr id="4" name="Slide Number Placeholder 3"/>
          <p:cNvSpPr>
            <a:spLocks noGrp="1"/>
          </p:cNvSpPr>
          <p:nvPr>
            <p:ph type="sldNum" sz="quarter" idx="5"/>
          </p:nvPr>
        </p:nvSpPr>
        <p:spPr/>
        <p:txBody>
          <a:bodyPr/>
          <a:lstStyle/>
          <a:p>
            <a:fld id="{4476A24B-926E-40EB-9E1B-5321DC3775E5}" type="slidenum">
              <a:rPr lang="en-US" smtClean="0"/>
              <a:t>3</a:t>
            </a:fld>
            <a:endParaRPr lang="en-US"/>
          </a:p>
        </p:txBody>
      </p:sp>
    </p:spTree>
    <p:extLst>
      <p:ext uri="{BB962C8B-B14F-4D97-AF65-F5344CB8AC3E}">
        <p14:creationId xmlns:p14="http://schemas.microsoft.com/office/powerpoint/2010/main" val="287285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19707" indent="-119707" defTabSz="931774">
              <a:defRPr/>
            </a:pPr>
            <a:r>
              <a:rPr lang="en-US" i="0" dirty="0"/>
              <a:t>So, first up is an overview of </a:t>
            </a:r>
            <a:r>
              <a:rPr lang="en-US" i="1" dirty="0"/>
              <a:t>Investing in Rural Prosperity</a:t>
            </a:r>
            <a:endParaRPr lang="en-US" i="0" dirty="0"/>
          </a:p>
        </p:txBody>
      </p:sp>
      <p:sp>
        <p:nvSpPr>
          <p:cNvPr id="4" name="Slide Number Placeholder 3"/>
          <p:cNvSpPr>
            <a:spLocks noGrp="1"/>
          </p:cNvSpPr>
          <p:nvPr>
            <p:ph type="sldNum" sz="quarter" idx="5"/>
          </p:nvPr>
        </p:nvSpPr>
        <p:spPr/>
        <p:txBody>
          <a:bodyPr/>
          <a:lstStyle/>
          <a:p>
            <a:fld id="{4476A24B-926E-40EB-9E1B-5321DC3775E5}" type="slidenum">
              <a:rPr lang="en-US" smtClean="0"/>
              <a:t>4</a:t>
            </a:fld>
            <a:endParaRPr lang="en-US"/>
          </a:p>
        </p:txBody>
      </p:sp>
    </p:spTree>
    <p:extLst>
      <p:ext uri="{BB962C8B-B14F-4D97-AF65-F5344CB8AC3E}">
        <p14:creationId xmlns:p14="http://schemas.microsoft.com/office/powerpoint/2010/main" val="272718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Investing in Rural Prosperity</a:t>
            </a:r>
            <a:r>
              <a:rPr lang="en-US" i="0" dirty="0"/>
              <a:t> is a free book available electronically and in hard copy.</a:t>
            </a:r>
          </a:p>
          <a:p>
            <a:r>
              <a:rPr lang="en-US" i="0" dirty="0"/>
              <a:t>It is a compilation of essays written primarily by on-the-ground rural development practitioners and those supporting their work.</a:t>
            </a:r>
          </a:p>
          <a:p>
            <a:r>
              <a:rPr lang="en-US" i="0" dirty="0"/>
              <a:t>It was published by the Federal Reserve Bank of St. Louis and the Federal Reserve Board in November 2021.</a:t>
            </a:r>
          </a:p>
          <a:p>
            <a:r>
              <a:rPr lang="en-US" i="0" dirty="0"/>
              <a:t>We published it to help inform rural development stakeholders how policies, practices, and funding streams at the local, state, and federal levels can support the achievement of shared economic prosperity in rural communities.</a:t>
            </a:r>
          </a:p>
          <a:p>
            <a:r>
              <a:rPr lang="en-US" i="0" dirty="0"/>
              <a:t>The book is broken down into four sections:</a:t>
            </a:r>
          </a:p>
          <a:p>
            <a:pPr marL="228600" lvl="1" indent="-111125">
              <a:buFont typeface="Courier New" panose="02070309020205020404" pitchFamily="49" charset="0"/>
              <a:buChar char="o"/>
            </a:pPr>
            <a:r>
              <a:rPr lang="en-US" i="0" dirty="0"/>
              <a:t>The first section covers important context on the past, present, and potential future of economic opportunity in rural communities</a:t>
            </a:r>
          </a:p>
          <a:p>
            <a:pPr marL="228600" lvl="1" indent="-111125">
              <a:buFont typeface="Courier New" panose="02070309020205020404" pitchFamily="49" charset="0"/>
              <a:buChar char="o"/>
            </a:pPr>
            <a:r>
              <a:rPr lang="en-US" i="0" dirty="0"/>
              <a:t>The second outlines a new framework for fostering shared economic prosperity in rural communities, which I will cover in the next section of my remarks</a:t>
            </a:r>
          </a:p>
          <a:p>
            <a:pPr marL="228600" lvl="1" indent="-111125">
              <a:buFont typeface="Courier New" panose="02070309020205020404" pitchFamily="49" charset="0"/>
              <a:buChar char="o"/>
            </a:pPr>
            <a:r>
              <a:rPr lang="en-US" i="0" dirty="0"/>
              <a:t>The third highlights case studies from across the country of communities advancing shared economic prosperity, and</a:t>
            </a:r>
          </a:p>
          <a:p>
            <a:pPr marL="228600" lvl="1" indent="-111125">
              <a:buFont typeface="Courier New" panose="02070309020205020404" pitchFamily="49" charset="0"/>
              <a:buChar char="o"/>
            </a:pPr>
            <a:r>
              <a:rPr lang="en-US" i="0" dirty="0"/>
              <a:t>The fourth includes recommendations for action by rural development stakeholders at the local, state, and federal levels.</a:t>
            </a:r>
          </a:p>
          <a:p>
            <a:pPr marL="2921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download the book or request a physical copy at www.stlouisfed.org/investinrural</a:t>
            </a:r>
          </a:p>
        </p:txBody>
      </p:sp>
      <p:sp>
        <p:nvSpPr>
          <p:cNvPr id="4" name="Slide Number Placeholder 3"/>
          <p:cNvSpPr>
            <a:spLocks noGrp="1"/>
          </p:cNvSpPr>
          <p:nvPr>
            <p:ph type="sldNum" sz="quarter" idx="5"/>
          </p:nvPr>
        </p:nvSpPr>
        <p:spPr/>
        <p:txBody>
          <a:bodyPr/>
          <a:lstStyle/>
          <a:p>
            <a:fld id="{4476A24B-926E-40EB-9E1B-5321DC3775E5}" type="slidenum">
              <a:rPr lang="en-US" smtClean="0"/>
              <a:t>5</a:t>
            </a:fld>
            <a:endParaRPr lang="en-US"/>
          </a:p>
        </p:txBody>
      </p:sp>
    </p:spTree>
    <p:extLst>
      <p:ext uri="{BB962C8B-B14F-4D97-AF65-F5344CB8AC3E}">
        <p14:creationId xmlns:p14="http://schemas.microsoft.com/office/powerpoint/2010/main" val="2728506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i="1" dirty="0"/>
              <a:t>Investing in Rural Prosperity </a:t>
            </a:r>
            <a:r>
              <a:rPr lang="en-US" dirty="0"/>
              <a:t>is organized around a new framework for advancing shared economic prosperity that my co-author and I propose in our chapter of the book, which I will now briefly outline</a:t>
            </a:r>
          </a:p>
        </p:txBody>
      </p:sp>
      <p:sp>
        <p:nvSpPr>
          <p:cNvPr id="4" name="Slide Number Placeholder 3"/>
          <p:cNvSpPr>
            <a:spLocks noGrp="1"/>
          </p:cNvSpPr>
          <p:nvPr>
            <p:ph type="sldNum" sz="quarter" idx="5"/>
          </p:nvPr>
        </p:nvSpPr>
        <p:spPr/>
        <p:txBody>
          <a:bodyPr/>
          <a:lstStyle/>
          <a:p>
            <a:fld id="{4476A24B-926E-40EB-9E1B-5321DC3775E5}" type="slidenum">
              <a:rPr lang="en-US" smtClean="0"/>
              <a:t>6</a:t>
            </a:fld>
            <a:endParaRPr lang="en-US"/>
          </a:p>
        </p:txBody>
      </p:sp>
    </p:spTree>
    <p:extLst>
      <p:ext uri="{BB962C8B-B14F-4D97-AF65-F5344CB8AC3E}">
        <p14:creationId xmlns:p14="http://schemas.microsoft.com/office/powerpoint/2010/main" val="26121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call our approach the TRIC (T-R-I-C) to shared rural prosperity.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proposed this framework because we believe that, while every community has assets to build on, we know that simply having assets is not sufficient for creating shared economic prosperity.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building on the work of many of the book’s authors and other rural thought leaders, we crafted a framework for how rural communities can convert the presence of assets into economic prosperity that is felt by the whole community.</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To do so, we believe the work must be: </a:t>
            </a:r>
            <a:r>
              <a:rPr lang="en-US" sz="1800" dirty="0">
                <a:effectLst/>
                <a:latin typeface="Calibri" panose="020F0502020204030204" pitchFamily="34" charset="0"/>
                <a:ea typeface="Calibri" panose="020F0502020204030204" pitchFamily="34" charset="0"/>
                <a:cs typeface="Times New Roman" panose="02020603050405020304" pitchFamily="18" charset="0"/>
              </a:rPr>
              <a:t>Tailored, Resilient, Inclusive, and Collaborative</a:t>
            </a:r>
          </a:p>
          <a:p>
            <a:pPr marL="396875" marR="0" lvl="2"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I will briefly walk through what we mean by each of these principles in just a moment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first, I just want to note that the TRIC framework for how to approach rural development is intentionally not sector- or policy area-specific.</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while we focus specifically on rural communities in our book, we believe this approach has applicability in urban or suburban contexts too.</a:t>
            </a:r>
          </a:p>
        </p:txBody>
      </p:sp>
      <p:sp>
        <p:nvSpPr>
          <p:cNvPr id="4" name="Slide Number Placeholder 3"/>
          <p:cNvSpPr>
            <a:spLocks noGrp="1"/>
          </p:cNvSpPr>
          <p:nvPr>
            <p:ph type="sldNum" sz="quarter" idx="5"/>
          </p:nvPr>
        </p:nvSpPr>
        <p:spPr/>
        <p:txBody>
          <a:bodyPr/>
          <a:lstStyle/>
          <a:p>
            <a:fld id="{4476A24B-926E-40EB-9E1B-5321DC3775E5}" type="slidenum">
              <a:rPr lang="en-US" smtClean="0"/>
              <a:t>7</a:t>
            </a:fld>
            <a:endParaRPr lang="en-US"/>
          </a:p>
        </p:txBody>
      </p:sp>
    </p:spTree>
    <p:extLst>
      <p:ext uri="{BB962C8B-B14F-4D97-AF65-F5344CB8AC3E}">
        <p14:creationId xmlns:p14="http://schemas.microsoft.com/office/powerpoint/2010/main" val="208935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I’ll now quickly walk through each of the four principles in the framework, starting with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Tailored.</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We led off the TRIC framework with “T” not just because it makes for a great acronym, but also because attempts to support shared economic prosperity in rural places will be most effective when they are crafted for the specific community in which they are being carried out.</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means the strategy is fashioned around the goals of the community and the assets that are present in the community at the time the strategy is being developed.</a:t>
            </a:r>
          </a:p>
          <a:p>
            <a:pPr marL="508000" marR="0" lvl="3" indent="-285750">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Times New Roman" panose="02020603050405020304" pitchFamily="18" charset="0"/>
              </a:rPr>
              <a:t>Community assets can include skills that are present in the local workforce, local historical or cultural sites, proximity to a community college, or any number of things.</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tailoring your strategy to the assets of the community, we believe it is important to identify who and what is already present, including organizational capacity.</a:t>
            </a:r>
          </a:p>
          <a:p>
            <a:pPr marL="508000" marR="0" lvl="3" indent="-285750">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Times New Roman" panose="02020603050405020304" pitchFamily="18" charset="0"/>
              </a:rPr>
              <a:t>Organizational capacity includes the leadership existing in the community, the ability to finance new endeavors (including the presence of financial institutions and government service providers), and the overall support systems that help a community thrive (including community-based organizations, educational institutions, and others).</a:t>
            </a:r>
          </a:p>
          <a:p>
            <a:pPr marL="508000" marR="0" lvl="3" indent="-285750">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Times New Roman" panose="02020603050405020304" pitchFamily="18" charset="0"/>
              </a:rPr>
              <a:t>Any blueprint for development must build on the value of the community’s assets and its organizational capacity.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the importance of tailoring your rural development strategy may sound obvious, many communities do not currently take this approach, nor do many of the government agencies, foundations, or other resource providers that want to support them.</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Well-meaning community leaders may pursue opportunities that sound good but have little likelihood of success because community members lack the specific skills or abilities necessary to participate or are not sufficiently supported to develop those skills or abilities.</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Similarly, many well-intentioned resource providers have a clearly defined box they want grantees to fit in that may not necessarily match the realities of the communities they want to help.</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Overall, communities need to be met where they are: and not necessarily presented with one-size-fits-all solutions.</a:t>
            </a:r>
          </a:p>
        </p:txBody>
      </p:sp>
      <p:sp>
        <p:nvSpPr>
          <p:cNvPr id="4" name="Slide Number Placeholder 3"/>
          <p:cNvSpPr>
            <a:spLocks noGrp="1"/>
          </p:cNvSpPr>
          <p:nvPr>
            <p:ph type="sldNum" sz="quarter" idx="5"/>
          </p:nvPr>
        </p:nvSpPr>
        <p:spPr/>
        <p:txBody>
          <a:bodyPr/>
          <a:lstStyle/>
          <a:p>
            <a:fld id="{4476A24B-926E-40EB-9E1B-5321DC3775E5}" type="slidenum">
              <a:rPr lang="en-US" smtClean="0"/>
              <a:t>8</a:t>
            </a:fld>
            <a:endParaRPr lang="en-US"/>
          </a:p>
        </p:txBody>
      </p:sp>
    </p:spTree>
    <p:extLst>
      <p:ext uri="{BB962C8B-B14F-4D97-AF65-F5344CB8AC3E}">
        <p14:creationId xmlns:p14="http://schemas.microsoft.com/office/powerpoint/2010/main" val="327714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Let’s move on to resilient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order to have long-lasting, positive effects on the community, rural development efforts must be structured in a way that is resilient to both the sudden shocks and gradual changes that will occur over time.</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a community encounters changing dynamics, it needs to be able to respond and adapt throughout these shifts.</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means not being overly reliant on one community member, one organization, or one industry.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be resilient, rural development strategies also need to be future-oriented.</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Among other things, this involves performing a forward-looking assessment of trends in the economy and demography and thinking about how best to position the community to benefit from what is on the horizon locally, nationally, and globally, and then mobilizing the community to seize that opportunity.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truly weave resilience into the fabric of a community, it must be an ongoing process, not a plan you developed once five years ago that hasn’t been updated with the changing times.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Resilience also requires ongoing evaluation.</a:t>
            </a:r>
          </a:p>
          <a:p>
            <a:pPr marL="396875" marR="0" lvl="2"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is because it is very difficult for local communities to effectively adapt over time if they cannot distinguish between what they are doing that is working and what they are doing that is not.</a:t>
            </a:r>
          </a:p>
        </p:txBody>
      </p:sp>
      <p:sp>
        <p:nvSpPr>
          <p:cNvPr id="4" name="Slide Number Placeholder 3"/>
          <p:cNvSpPr>
            <a:spLocks noGrp="1"/>
          </p:cNvSpPr>
          <p:nvPr>
            <p:ph type="sldNum" sz="quarter" idx="5"/>
          </p:nvPr>
        </p:nvSpPr>
        <p:spPr/>
        <p:txBody>
          <a:bodyPr/>
          <a:lstStyle/>
          <a:p>
            <a:fld id="{4476A24B-926E-40EB-9E1B-5321DC3775E5}" type="slidenum">
              <a:rPr lang="en-US" smtClean="0"/>
              <a:t>9</a:t>
            </a:fld>
            <a:endParaRPr lang="en-US"/>
          </a:p>
        </p:txBody>
      </p:sp>
    </p:spTree>
    <p:extLst>
      <p:ext uri="{BB962C8B-B14F-4D97-AF65-F5344CB8AC3E}">
        <p14:creationId xmlns:p14="http://schemas.microsoft.com/office/powerpoint/2010/main" val="3630560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alphaModFix/>
          </a:blip>
          <a:stretch>
            <a:fillRect/>
          </a:stretch>
        </p:blipFill>
        <p:spPr>
          <a:xfrm>
            <a:off x="3830514" y="345827"/>
            <a:ext cx="1482973" cy="1482973"/>
          </a:xfrm>
          <a:prstGeom prst="rect">
            <a:avLst/>
          </a:prstGeom>
        </p:spPr>
      </p:pic>
      <p:cxnSp>
        <p:nvCxnSpPr>
          <p:cNvPr id="7" name="Straight Connector 6"/>
          <p:cNvCxnSpPr/>
          <p:nvPr userDrawn="1"/>
        </p:nvCxnSpPr>
        <p:spPr>
          <a:xfrm>
            <a:off x="678035" y="2138105"/>
            <a:ext cx="7778476" cy="0"/>
          </a:xfrm>
          <a:prstGeom prst="line">
            <a:avLst/>
          </a:prstGeom>
          <a:ln w="9525"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9"/>
          <p:cNvSpPr>
            <a:spLocks noGrp="1"/>
          </p:cNvSpPr>
          <p:nvPr>
            <p:ph type="body" sz="quarter" idx="16" hasCustomPrompt="1"/>
          </p:nvPr>
        </p:nvSpPr>
        <p:spPr>
          <a:xfrm>
            <a:off x="674703" y="2340946"/>
            <a:ext cx="7783445" cy="1415772"/>
          </a:xfrm>
        </p:spPr>
        <p:txBody>
          <a:bodyPr>
            <a:noAutofit/>
          </a:bodyPr>
          <a:lstStyle>
            <a:lvl1pPr marL="0" indent="0">
              <a:lnSpc>
                <a:spcPct val="95000"/>
              </a:lnSpc>
              <a:spcAft>
                <a:spcPts val="0"/>
              </a:spcAft>
              <a:buFont typeface="Arial" panose="020B0604020202020204" pitchFamily="34" charset="0"/>
              <a:buChar char="​"/>
              <a:defRPr sz="4700" b="1">
                <a:solidFill>
                  <a:schemeClr val="bg1"/>
                </a:solidFill>
                <a:latin typeface="Arial Narrow"/>
                <a:cs typeface="Arial Narrow"/>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Title</a:t>
            </a:r>
          </a:p>
        </p:txBody>
      </p:sp>
      <p:sp>
        <p:nvSpPr>
          <p:cNvPr id="9" name="Text Placeholder 9"/>
          <p:cNvSpPr>
            <a:spLocks noGrp="1"/>
          </p:cNvSpPr>
          <p:nvPr>
            <p:ph type="body" sz="quarter" idx="17" hasCustomPrompt="1"/>
          </p:nvPr>
        </p:nvSpPr>
        <p:spPr>
          <a:xfrm>
            <a:off x="674703" y="3769418"/>
            <a:ext cx="7783445" cy="851472"/>
          </a:xfrm>
        </p:spPr>
        <p:txBody>
          <a:bodyPr>
            <a:noAutofit/>
          </a:bodyPr>
          <a:lstStyle>
            <a:lvl1pPr marL="0" indent="0">
              <a:lnSpc>
                <a:spcPct val="95000"/>
              </a:lnSpc>
              <a:spcAft>
                <a:spcPts val="0"/>
              </a:spcAft>
              <a:buFont typeface="Arial" panose="020B0604020202020204" pitchFamily="34" charset="0"/>
              <a:buChar char="​"/>
              <a:defRPr sz="3500" b="0">
                <a:solidFill>
                  <a:schemeClr val="bg1"/>
                </a:solidFill>
                <a:latin typeface="Georgia"/>
                <a:cs typeface="Georgia"/>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Subtitle</a:t>
            </a:r>
          </a:p>
        </p:txBody>
      </p:sp>
      <p:sp>
        <p:nvSpPr>
          <p:cNvPr id="11" name="Content Placeholder 10"/>
          <p:cNvSpPr>
            <a:spLocks noGrp="1"/>
          </p:cNvSpPr>
          <p:nvPr>
            <p:ph sz="quarter" idx="18" hasCustomPrompt="1"/>
          </p:nvPr>
        </p:nvSpPr>
        <p:spPr>
          <a:xfrm>
            <a:off x="674702" y="5255890"/>
            <a:ext cx="7783445" cy="1208410"/>
          </a:xfrm>
        </p:spPr>
        <p:txBody>
          <a:bodyPr/>
          <a:lstStyle>
            <a:lvl1pPr>
              <a:spcBef>
                <a:spcPts val="0"/>
              </a:spcBef>
              <a:spcAft>
                <a:spcPts val="600"/>
              </a:spcAft>
              <a:defRPr sz="1600" baseline="0">
                <a:solidFill>
                  <a:srgbClr val="FFFFFF"/>
                </a:solidFill>
              </a:defRPr>
            </a:lvl1pPr>
          </a:lstStyle>
          <a:p>
            <a:pPr lvl="0"/>
            <a:r>
              <a:rPr lang="en-US" dirty="0"/>
              <a:t>Author/Presenter Name</a:t>
            </a:r>
          </a:p>
          <a:p>
            <a:pPr lvl="0"/>
            <a:r>
              <a:rPr lang="en-US" dirty="0"/>
              <a:t>Division Name</a:t>
            </a:r>
          </a:p>
          <a:p>
            <a:pPr lvl="0"/>
            <a:r>
              <a:rPr lang="en-US" dirty="0"/>
              <a:t>Date</a:t>
            </a:r>
          </a:p>
        </p:txBody>
      </p:sp>
    </p:spTree>
    <p:extLst>
      <p:ext uri="{BB962C8B-B14F-4D97-AF65-F5344CB8AC3E}">
        <p14:creationId xmlns:p14="http://schemas.microsoft.com/office/powerpoint/2010/main" val="314891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akeaways">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25400" y="0"/>
            <a:ext cx="9169400" cy="4343400"/>
          </a:xfrm>
        </p:spPr>
        <p:txBody>
          <a:bodyPr anchor="ctr" anchorCtr="0"/>
          <a:lstStyle>
            <a:lvl1pPr algn="ctr">
              <a:defRPr/>
            </a:lvl1pPr>
          </a:lstStyle>
          <a:p>
            <a:endParaRPr lang="en-US"/>
          </a:p>
        </p:txBody>
      </p:sp>
      <p:sp>
        <p:nvSpPr>
          <p:cNvPr id="10" name="TextBox 9"/>
          <p:cNvSpPr txBox="1"/>
          <p:nvPr userDrawn="1"/>
        </p:nvSpPr>
        <p:spPr>
          <a:xfrm>
            <a:off x="8165123" y="65764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solidFill>
                <a:latin typeface="+mn-lt"/>
              </a:rPr>
              <a:pPr algn="r"/>
              <a:t>‹#›</a:t>
            </a:fld>
            <a:endParaRPr lang="en-US" sz="800" dirty="0">
              <a:solidFill>
                <a:schemeClr val="tx2"/>
              </a:solidFill>
              <a:latin typeface="+mn-lt"/>
            </a:endParaRPr>
          </a:p>
        </p:txBody>
      </p:sp>
      <p:sp>
        <p:nvSpPr>
          <p:cNvPr id="11" name="Text Placeholder 10"/>
          <p:cNvSpPr txBox="1">
            <a:spLocks/>
          </p:cNvSpPr>
          <p:nvPr userDrawn="1"/>
        </p:nvSpPr>
        <p:spPr>
          <a:xfrm>
            <a:off x="685800" y="6520062"/>
            <a:ext cx="5029200" cy="179536"/>
          </a:xfrm>
          <a:prstGeom prst="rect">
            <a:avLst/>
          </a:prstGeom>
        </p:spPr>
        <p:txBody>
          <a:bodyPr wrap="square"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000" dirty="0">
                <a:solidFill>
                  <a:schemeClr val="tx2"/>
                </a:solidFill>
              </a:rPr>
              <a:t>Board of Governors</a:t>
            </a:r>
            <a:r>
              <a:rPr lang="en-US" sz="1000" baseline="0" dirty="0">
                <a:solidFill>
                  <a:schemeClr val="tx2"/>
                </a:solidFill>
              </a:rPr>
              <a:t> of the Federal Reserve System</a:t>
            </a:r>
            <a:endParaRPr lang="en-US" sz="1000" dirty="0">
              <a:solidFill>
                <a:schemeClr val="tx2"/>
              </a:solidFill>
            </a:endParaRPr>
          </a:p>
        </p:txBody>
      </p:sp>
      <p:cxnSp>
        <p:nvCxnSpPr>
          <p:cNvPr id="13" name="Straight Connector 12"/>
          <p:cNvCxnSpPr/>
          <p:nvPr userDrawn="1"/>
        </p:nvCxnSpPr>
        <p:spPr>
          <a:xfrm flipH="1">
            <a:off x="685800" y="6468704"/>
            <a:ext cx="7772400"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685800" y="4550489"/>
            <a:ext cx="1202615" cy="153888"/>
          </a:xfrm>
          <a:prstGeom prst="rect">
            <a:avLst/>
          </a:prstGeom>
        </p:spPr>
        <p:txBody>
          <a:bodyPr wrap="none" lIns="0" tIns="0" rIns="0" bIns="0">
            <a:spAutoFit/>
          </a:bodyPr>
          <a:lstStyle/>
          <a:p>
            <a:pPr>
              <a:lnSpc>
                <a:spcPct val="100000"/>
              </a:lnSpc>
            </a:pPr>
            <a:r>
              <a:rPr lang="en-US" sz="1000" b="1" kern="0" spc="50" dirty="0">
                <a:solidFill>
                  <a:schemeClr val="accent3"/>
                </a:solidFill>
                <a:latin typeface="Arial"/>
                <a:cs typeface="Arial"/>
              </a:rPr>
              <a:t>TOP TAKEAWAYS</a:t>
            </a:r>
          </a:p>
        </p:txBody>
      </p:sp>
      <p:sp>
        <p:nvSpPr>
          <p:cNvPr id="3" name="Title 2"/>
          <p:cNvSpPr>
            <a:spLocks noGrp="1"/>
          </p:cNvSpPr>
          <p:nvPr>
            <p:ph type="title"/>
          </p:nvPr>
        </p:nvSpPr>
        <p:spPr>
          <a:xfrm>
            <a:off x="-12700" y="0"/>
            <a:ext cx="9144000" cy="1117600"/>
          </a:xfrm>
          <a:gradFill flip="none" rotWithShape="1">
            <a:gsLst>
              <a:gs pos="0">
                <a:schemeClr val="tx1">
                  <a:alpha val="60000"/>
                </a:schemeClr>
              </a:gs>
              <a:gs pos="100000">
                <a:srgbClr val="FFFFFF">
                  <a:alpha val="0"/>
                </a:srgbClr>
              </a:gs>
            </a:gsLst>
            <a:lin ang="5400000" scaled="0"/>
            <a:tileRect/>
          </a:gradFill>
        </p:spPr>
        <p:txBody>
          <a:bodyPr tIns="548640"/>
          <a:lstStyle>
            <a:lvl1pPr algn="ctr">
              <a:defRPr>
                <a:solidFill>
                  <a:schemeClr val="bg1"/>
                </a:solidFill>
                <a:effectLst>
                  <a:outerShdw blurRad="127000" dist="38100" dir="2700000" algn="tl" rotWithShape="0">
                    <a:srgbClr val="000000">
                      <a:alpha val="43000"/>
                    </a:srgbClr>
                  </a:outerShdw>
                </a:effectLst>
              </a:defRPr>
            </a:lvl1pPr>
          </a:lstStyle>
          <a:p>
            <a:r>
              <a:rPr lang="en-US" dirty="0"/>
              <a:t>Click to edit Master title style</a:t>
            </a:r>
          </a:p>
        </p:txBody>
      </p:sp>
      <p:sp>
        <p:nvSpPr>
          <p:cNvPr id="15" name="Content Placeholder 37"/>
          <p:cNvSpPr>
            <a:spLocks noGrp="1"/>
          </p:cNvSpPr>
          <p:nvPr>
            <p:ph sz="quarter" idx="15"/>
          </p:nvPr>
        </p:nvSpPr>
        <p:spPr>
          <a:xfrm>
            <a:off x="685800" y="5397500"/>
            <a:ext cx="2286000" cy="838200"/>
          </a:xfrm>
        </p:spPr>
        <p:txBody>
          <a:bodyPr/>
          <a:lstStyle>
            <a:lvl1pPr>
              <a:lnSpc>
                <a:spcPct val="100000"/>
              </a:lnSpc>
              <a:defRPr sz="1600">
                <a:solidFill>
                  <a:schemeClr val="accent2"/>
                </a:solidFill>
              </a:defRPr>
            </a:lvl1pPr>
          </a:lstStyle>
          <a:p>
            <a:pPr lvl="0"/>
            <a:r>
              <a:rPr lang="en-US" dirty="0"/>
              <a:t>Click to edit Master text styles</a:t>
            </a:r>
          </a:p>
        </p:txBody>
      </p:sp>
      <p:sp>
        <p:nvSpPr>
          <p:cNvPr id="16" name="Content Placeholder 37"/>
          <p:cNvSpPr>
            <a:spLocks noGrp="1"/>
          </p:cNvSpPr>
          <p:nvPr>
            <p:ph sz="quarter" idx="16"/>
          </p:nvPr>
        </p:nvSpPr>
        <p:spPr>
          <a:xfrm>
            <a:off x="3429000" y="5397500"/>
            <a:ext cx="2286000" cy="838200"/>
          </a:xfrm>
        </p:spPr>
        <p:txBody>
          <a:bodyPr/>
          <a:lstStyle>
            <a:lvl1pPr>
              <a:lnSpc>
                <a:spcPct val="100000"/>
              </a:lnSpc>
              <a:defRPr sz="1600">
                <a:solidFill>
                  <a:schemeClr val="accent2"/>
                </a:solidFill>
              </a:defRPr>
            </a:lvl1pPr>
          </a:lstStyle>
          <a:p>
            <a:pPr lvl="0"/>
            <a:r>
              <a:rPr lang="en-US" dirty="0"/>
              <a:t>Click to edit Master text styles</a:t>
            </a:r>
          </a:p>
        </p:txBody>
      </p:sp>
      <p:sp>
        <p:nvSpPr>
          <p:cNvPr id="17" name="Content Placeholder 37"/>
          <p:cNvSpPr>
            <a:spLocks noGrp="1"/>
          </p:cNvSpPr>
          <p:nvPr>
            <p:ph sz="quarter" idx="17"/>
          </p:nvPr>
        </p:nvSpPr>
        <p:spPr>
          <a:xfrm>
            <a:off x="6172200" y="5397500"/>
            <a:ext cx="2286000" cy="838200"/>
          </a:xfrm>
        </p:spPr>
        <p:txBody>
          <a:bodyPr/>
          <a:lstStyle>
            <a:lvl1pPr>
              <a:lnSpc>
                <a:spcPct val="100000"/>
              </a:lnSpc>
              <a:defRPr sz="1600">
                <a:solidFill>
                  <a:schemeClr val="accent2"/>
                </a:solidFill>
              </a:defRPr>
            </a:lvl1pPr>
          </a:lstStyle>
          <a:p>
            <a:pPr lvl="0"/>
            <a:r>
              <a:rPr lang="en-US" dirty="0"/>
              <a:t>Click to edit Master text styles</a:t>
            </a:r>
          </a:p>
        </p:txBody>
      </p:sp>
      <p:sp>
        <p:nvSpPr>
          <p:cNvPr id="18" name="Content Placeholder 37"/>
          <p:cNvSpPr>
            <a:spLocks noGrp="1"/>
          </p:cNvSpPr>
          <p:nvPr>
            <p:ph sz="quarter" idx="18"/>
          </p:nvPr>
        </p:nvSpPr>
        <p:spPr>
          <a:xfrm>
            <a:off x="685800" y="4775200"/>
            <a:ext cx="2286000" cy="622300"/>
          </a:xfrm>
        </p:spPr>
        <p:txBody>
          <a:bodyPr/>
          <a:lstStyle>
            <a:lvl1pPr>
              <a:lnSpc>
                <a:spcPct val="85000"/>
              </a:lnSpc>
              <a:spcBef>
                <a:spcPts val="0"/>
              </a:spcBef>
              <a:spcAft>
                <a:spcPts val="0"/>
              </a:spcAft>
              <a:defRPr sz="5000" b="1">
                <a:solidFill>
                  <a:schemeClr val="accent3"/>
                </a:solidFill>
                <a:latin typeface="+mj-lt"/>
                <a:cs typeface="Arial Narrow"/>
              </a:defRPr>
            </a:lvl1pPr>
          </a:lstStyle>
          <a:p>
            <a:pPr lvl="0"/>
            <a:r>
              <a:rPr lang="en-US" dirty="0"/>
              <a:t>Click to edit Master text styles</a:t>
            </a:r>
          </a:p>
        </p:txBody>
      </p:sp>
      <p:sp>
        <p:nvSpPr>
          <p:cNvPr id="20" name="Content Placeholder 37"/>
          <p:cNvSpPr>
            <a:spLocks noGrp="1"/>
          </p:cNvSpPr>
          <p:nvPr>
            <p:ph sz="quarter" idx="19"/>
          </p:nvPr>
        </p:nvSpPr>
        <p:spPr>
          <a:xfrm>
            <a:off x="3429000" y="4775200"/>
            <a:ext cx="2286000" cy="622300"/>
          </a:xfrm>
        </p:spPr>
        <p:txBody>
          <a:bodyPr/>
          <a:lstStyle>
            <a:lvl1pPr>
              <a:lnSpc>
                <a:spcPct val="85000"/>
              </a:lnSpc>
              <a:spcBef>
                <a:spcPts val="0"/>
              </a:spcBef>
              <a:spcAft>
                <a:spcPts val="0"/>
              </a:spcAft>
              <a:defRPr sz="5000" b="1">
                <a:solidFill>
                  <a:schemeClr val="accent3"/>
                </a:solidFill>
                <a:latin typeface="+mj-lt"/>
                <a:cs typeface="Arial Narrow"/>
              </a:defRPr>
            </a:lvl1pPr>
          </a:lstStyle>
          <a:p>
            <a:pPr lvl="0"/>
            <a:r>
              <a:rPr lang="en-US" dirty="0"/>
              <a:t>Click to edit Master text styles</a:t>
            </a:r>
          </a:p>
        </p:txBody>
      </p:sp>
      <p:sp>
        <p:nvSpPr>
          <p:cNvPr id="21" name="Content Placeholder 37"/>
          <p:cNvSpPr>
            <a:spLocks noGrp="1"/>
          </p:cNvSpPr>
          <p:nvPr>
            <p:ph sz="quarter" idx="20"/>
          </p:nvPr>
        </p:nvSpPr>
        <p:spPr>
          <a:xfrm>
            <a:off x="6172200" y="4775200"/>
            <a:ext cx="2286000" cy="622300"/>
          </a:xfrm>
        </p:spPr>
        <p:txBody>
          <a:bodyPr/>
          <a:lstStyle>
            <a:lvl1pPr>
              <a:lnSpc>
                <a:spcPct val="85000"/>
              </a:lnSpc>
              <a:spcBef>
                <a:spcPts val="0"/>
              </a:spcBef>
              <a:spcAft>
                <a:spcPts val="0"/>
              </a:spcAft>
              <a:defRPr sz="5000" b="1">
                <a:solidFill>
                  <a:schemeClr val="accent3"/>
                </a:solidFill>
                <a:latin typeface="+mj-lt"/>
                <a:cs typeface="Arial Narrow"/>
              </a:defRPr>
            </a:lvl1pPr>
          </a:lstStyle>
          <a:p>
            <a:pPr lvl="0"/>
            <a:r>
              <a:rPr lang="en-US" dirty="0"/>
              <a:t>Click to edit Master text styles</a:t>
            </a:r>
          </a:p>
        </p:txBody>
      </p:sp>
    </p:spTree>
    <p:extLst>
      <p:ext uri="{BB962C8B-B14F-4D97-AF65-F5344CB8AC3E}">
        <p14:creationId xmlns:p14="http://schemas.microsoft.com/office/powerpoint/2010/main" val="186967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25400" y="0"/>
            <a:ext cx="9169400" cy="4343400"/>
          </a:xfrm>
        </p:spPr>
        <p:txBody>
          <a:bodyPr anchor="ctr" anchorCtr="0"/>
          <a:lstStyle>
            <a:lvl1pPr algn="ctr">
              <a:defRPr/>
            </a:lvl1pPr>
          </a:lstStyle>
          <a:p>
            <a:endParaRPr lang="en-US"/>
          </a:p>
        </p:txBody>
      </p:sp>
      <p:sp>
        <p:nvSpPr>
          <p:cNvPr id="8" name="Title 2"/>
          <p:cNvSpPr>
            <a:spLocks noGrp="1"/>
          </p:cNvSpPr>
          <p:nvPr>
            <p:ph type="title"/>
          </p:nvPr>
        </p:nvSpPr>
        <p:spPr>
          <a:xfrm>
            <a:off x="-12700" y="0"/>
            <a:ext cx="9144000" cy="1117600"/>
          </a:xfrm>
          <a:gradFill flip="none" rotWithShape="1">
            <a:gsLst>
              <a:gs pos="0">
                <a:schemeClr val="tx1">
                  <a:alpha val="60000"/>
                </a:schemeClr>
              </a:gs>
              <a:gs pos="100000">
                <a:srgbClr val="FFFFFF">
                  <a:alpha val="0"/>
                </a:srgbClr>
              </a:gs>
            </a:gsLst>
            <a:lin ang="5400000" scaled="0"/>
            <a:tileRect/>
          </a:gradFill>
        </p:spPr>
        <p:txBody>
          <a:bodyPr tIns="548640"/>
          <a:lstStyle>
            <a:lvl1pPr algn="ctr">
              <a:defRPr>
                <a:solidFill>
                  <a:schemeClr val="bg1"/>
                </a:solidFill>
                <a:effectLst>
                  <a:outerShdw blurRad="127000" dist="38100" dir="2700000" algn="tl" rotWithShape="0">
                    <a:srgbClr val="000000">
                      <a:alpha val="43000"/>
                    </a:srgbClr>
                  </a:outerShdw>
                </a:effectLst>
              </a:defRPr>
            </a:lvl1pPr>
          </a:lstStyle>
          <a:p>
            <a:r>
              <a:rPr lang="en-US" dirty="0"/>
              <a:t>Click to edit Master title style</a:t>
            </a:r>
          </a:p>
        </p:txBody>
      </p:sp>
      <p:sp>
        <p:nvSpPr>
          <p:cNvPr id="15" name="TextBox 14"/>
          <p:cNvSpPr txBox="1"/>
          <p:nvPr userDrawn="1"/>
        </p:nvSpPr>
        <p:spPr>
          <a:xfrm>
            <a:off x="8165123" y="65764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solidFill>
                <a:latin typeface="+mn-lt"/>
              </a:rPr>
              <a:pPr algn="r"/>
              <a:t>‹#›</a:t>
            </a:fld>
            <a:endParaRPr lang="en-US" sz="800" dirty="0">
              <a:solidFill>
                <a:schemeClr val="tx2"/>
              </a:solidFill>
              <a:latin typeface="+mn-lt"/>
            </a:endParaRPr>
          </a:p>
        </p:txBody>
      </p:sp>
      <p:sp>
        <p:nvSpPr>
          <p:cNvPr id="16" name="Text Placeholder 10"/>
          <p:cNvSpPr txBox="1">
            <a:spLocks/>
          </p:cNvSpPr>
          <p:nvPr userDrawn="1"/>
        </p:nvSpPr>
        <p:spPr>
          <a:xfrm>
            <a:off x="685800" y="6520062"/>
            <a:ext cx="5029200" cy="179536"/>
          </a:xfrm>
          <a:prstGeom prst="rect">
            <a:avLst/>
          </a:prstGeom>
        </p:spPr>
        <p:txBody>
          <a:bodyPr wrap="square"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000" dirty="0">
                <a:solidFill>
                  <a:schemeClr val="tx2"/>
                </a:solidFill>
              </a:rPr>
              <a:t>Board of Governors</a:t>
            </a:r>
            <a:r>
              <a:rPr lang="en-US" sz="1000" baseline="0" dirty="0">
                <a:solidFill>
                  <a:schemeClr val="tx2"/>
                </a:solidFill>
              </a:rPr>
              <a:t> of the Federal Reserve System</a:t>
            </a:r>
            <a:endParaRPr lang="en-US" sz="1000" dirty="0">
              <a:solidFill>
                <a:schemeClr val="tx2"/>
              </a:solidFill>
            </a:endParaRPr>
          </a:p>
        </p:txBody>
      </p:sp>
      <p:cxnSp>
        <p:nvCxnSpPr>
          <p:cNvPr id="17" name="Straight Connector 16"/>
          <p:cNvCxnSpPr/>
          <p:nvPr userDrawn="1"/>
        </p:nvCxnSpPr>
        <p:spPr>
          <a:xfrm flipH="1">
            <a:off x="685800" y="6468704"/>
            <a:ext cx="7772400"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31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 name="Content Placeholder 13"/>
          <p:cNvSpPr>
            <a:spLocks noGrp="1"/>
          </p:cNvSpPr>
          <p:nvPr>
            <p:ph sz="quarter" idx="15"/>
          </p:nvPr>
        </p:nvSpPr>
        <p:spPr>
          <a:xfrm>
            <a:off x="685800" y="2971800"/>
            <a:ext cx="7772400" cy="2743202"/>
          </a:xfrm>
        </p:spPr>
        <p:txBody>
          <a:bodyPr/>
          <a:lstStyle>
            <a:lvl1pPr>
              <a:defRPr sz="1800">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165123" y="65764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solidFill>
                <a:latin typeface="+mn-lt"/>
              </a:rPr>
              <a:pPr algn="r"/>
              <a:t>‹#›</a:t>
            </a:fld>
            <a:endParaRPr lang="en-US" sz="800" dirty="0">
              <a:solidFill>
                <a:schemeClr val="tx2"/>
              </a:solidFill>
              <a:latin typeface="+mn-lt"/>
            </a:endParaRPr>
          </a:p>
        </p:txBody>
      </p:sp>
      <p:sp>
        <p:nvSpPr>
          <p:cNvPr id="6" name="Text Placeholder 10"/>
          <p:cNvSpPr txBox="1">
            <a:spLocks/>
          </p:cNvSpPr>
          <p:nvPr userDrawn="1"/>
        </p:nvSpPr>
        <p:spPr>
          <a:xfrm>
            <a:off x="685800" y="6520062"/>
            <a:ext cx="5029200" cy="179536"/>
          </a:xfrm>
          <a:prstGeom prst="rect">
            <a:avLst/>
          </a:prstGeom>
        </p:spPr>
        <p:txBody>
          <a:bodyPr wrap="square"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000" dirty="0">
                <a:solidFill>
                  <a:schemeClr val="tx2"/>
                </a:solidFill>
              </a:rPr>
              <a:t>Board of Governors</a:t>
            </a:r>
            <a:r>
              <a:rPr lang="en-US" sz="1000" baseline="0" dirty="0">
                <a:solidFill>
                  <a:schemeClr val="tx2"/>
                </a:solidFill>
              </a:rPr>
              <a:t> of the Federal Reserve System</a:t>
            </a:r>
            <a:endParaRPr lang="en-US" sz="1000" dirty="0">
              <a:solidFill>
                <a:schemeClr val="tx2"/>
              </a:solidFill>
            </a:endParaRPr>
          </a:p>
        </p:txBody>
      </p:sp>
      <p:cxnSp>
        <p:nvCxnSpPr>
          <p:cNvPr id="7" name="Straight Connector 6"/>
          <p:cNvCxnSpPr/>
          <p:nvPr userDrawn="1"/>
        </p:nvCxnSpPr>
        <p:spPr>
          <a:xfrm flipH="1">
            <a:off x="685800" y="6468704"/>
            <a:ext cx="7772400"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hasCustomPrompt="1"/>
          </p:nvPr>
        </p:nvSpPr>
        <p:spPr>
          <a:xfrm>
            <a:off x="685800" y="1528584"/>
            <a:ext cx="7772400" cy="914402"/>
          </a:xfrm>
          <a:prstGeom prst="rect">
            <a:avLst/>
          </a:prstGeom>
        </p:spPr>
        <p:txBody>
          <a:bodyPr vert="horz" lIns="0" tIns="0" rIns="0" bIns="0" rtlCol="0" anchor="t">
            <a:noAutofit/>
          </a:bodyPr>
          <a:lstStyle>
            <a:lvl1pPr>
              <a:defRPr baseline="0"/>
            </a:lvl1pPr>
          </a:lstStyle>
          <a:p>
            <a:r>
              <a:rPr lang="en-US" dirty="0"/>
              <a:t>Click to edit master title style</a:t>
            </a:r>
          </a:p>
        </p:txBody>
      </p:sp>
      <p:sp>
        <p:nvSpPr>
          <p:cNvPr id="12" name="Content Placeholder 11"/>
          <p:cNvSpPr>
            <a:spLocks noGrp="1"/>
          </p:cNvSpPr>
          <p:nvPr>
            <p:ph sz="quarter" idx="16" hasCustomPrompt="1"/>
          </p:nvPr>
        </p:nvSpPr>
        <p:spPr>
          <a:xfrm>
            <a:off x="685800" y="6227962"/>
            <a:ext cx="7772400" cy="165100"/>
          </a:xfrm>
        </p:spPr>
        <p:txBody>
          <a:bodyPr/>
          <a:lstStyle>
            <a:lvl1pPr algn="r">
              <a:defRPr sz="1000">
                <a:solidFill>
                  <a:schemeClr val="tx1"/>
                </a:solidFill>
              </a:defRPr>
            </a:lvl1pPr>
          </a:lstStyle>
          <a:p>
            <a:pPr lvl="0"/>
            <a:r>
              <a:rPr lang="en-US" dirty="0"/>
              <a:t>Click to edit notes</a:t>
            </a:r>
          </a:p>
        </p:txBody>
      </p:sp>
    </p:spTree>
    <p:extLst>
      <p:ext uri="{BB962C8B-B14F-4D97-AF65-F5344CB8AC3E}">
        <p14:creationId xmlns:p14="http://schemas.microsoft.com/office/powerpoint/2010/main" val="350901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5" name="Content Placeholder 13"/>
          <p:cNvSpPr>
            <a:spLocks noGrp="1"/>
          </p:cNvSpPr>
          <p:nvPr>
            <p:ph sz="quarter" idx="15"/>
          </p:nvPr>
        </p:nvSpPr>
        <p:spPr>
          <a:xfrm>
            <a:off x="685800" y="2971800"/>
            <a:ext cx="3657600" cy="2743202"/>
          </a:xfrm>
        </p:spPr>
        <p:txBody>
          <a:bodyPr/>
          <a:lstStyle>
            <a:lvl1pPr>
              <a:defRPr sz="1800">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971800"/>
            <a:ext cx="3657600" cy="2743202"/>
          </a:xfrm>
        </p:spPr>
        <p:txBody>
          <a:bodyPr/>
          <a:lstStyle>
            <a:lvl1pPr>
              <a:defRPr sz="1800">
                <a:solidFill>
                  <a:srgbClr val="004266"/>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65123" y="65764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solidFill>
                <a:latin typeface="+mn-lt"/>
              </a:rPr>
              <a:pPr algn="r"/>
              <a:t>‹#›</a:t>
            </a:fld>
            <a:endParaRPr lang="en-US" sz="800" dirty="0">
              <a:solidFill>
                <a:schemeClr val="tx2"/>
              </a:solidFill>
              <a:latin typeface="+mn-lt"/>
            </a:endParaRPr>
          </a:p>
        </p:txBody>
      </p:sp>
      <p:sp>
        <p:nvSpPr>
          <p:cNvPr id="10" name="Text Placeholder 10"/>
          <p:cNvSpPr txBox="1">
            <a:spLocks/>
          </p:cNvSpPr>
          <p:nvPr userDrawn="1"/>
        </p:nvSpPr>
        <p:spPr>
          <a:xfrm>
            <a:off x="685800" y="6520062"/>
            <a:ext cx="5029200" cy="179536"/>
          </a:xfrm>
          <a:prstGeom prst="rect">
            <a:avLst/>
          </a:prstGeom>
        </p:spPr>
        <p:txBody>
          <a:bodyPr wrap="square"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000" dirty="0">
                <a:solidFill>
                  <a:schemeClr val="tx2"/>
                </a:solidFill>
              </a:rPr>
              <a:t>Board of Governors</a:t>
            </a:r>
            <a:r>
              <a:rPr lang="en-US" sz="1000" baseline="0" dirty="0">
                <a:solidFill>
                  <a:schemeClr val="tx2"/>
                </a:solidFill>
              </a:rPr>
              <a:t> of the Federal Reserve System</a:t>
            </a:r>
            <a:endParaRPr lang="en-US" sz="1000" dirty="0">
              <a:solidFill>
                <a:schemeClr val="tx2"/>
              </a:solidFill>
            </a:endParaRPr>
          </a:p>
        </p:txBody>
      </p:sp>
      <p:cxnSp>
        <p:nvCxnSpPr>
          <p:cNvPr id="11" name="Straight Connector 10"/>
          <p:cNvCxnSpPr/>
          <p:nvPr userDrawn="1"/>
        </p:nvCxnSpPr>
        <p:spPr>
          <a:xfrm flipH="1">
            <a:off x="685800" y="6468704"/>
            <a:ext cx="7772400"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
          <p:cNvSpPr>
            <a:spLocks noGrp="1"/>
          </p:cNvSpPr>
          <p:nvPr>
            <p:ph type="title" hasCustomPrompt="1"/>
          </p:nvPr>
        </p:nvSpPr>
        <p:spPr>
          <a:xfrm>
            <a:off x="685800" y="1528584"/>
            <a:ext cx="7772400" cy="914402"/>
          </a:xfrm>
          <a:prstGeom prst="rect">
            <a:avLst/>
          </a:prstGeom>
        </p:spPr>
        <p:txBody>
          <a:bodyPr vert="horz" lIns="0" tIns="0" rIns="0" bIns="0" rtlCol="0" anchor="t">
            <a:noAutofit/>
          </a:bodyPr>
          <a:lstStyle>
            <a:lvl1pPr>
              <a:defRPr baseline="0"/>
            </a:lvl1pPr>
          </a:lstStyle>
          <a:p>
            <a:r>
              <a:rPr lang="en-US" dirty="0"/>
              <a:t>Click to edit master title style</a:t>
            </a:r>
          </a:p>
        </p:txBody>
      </p:sp>
      <p:sp>
        <p:nvSpPr>
          <p:cNvPr id="8" name="Content Placeholder 11"/>
          <p:cNvSpPr>
            <a:spLocks noGrp="1"/>
          </p:cNvSpPr>
          <p:nvPr>
            <p:ph sz="quarter" idx="17" hasCustomPrompt="1"/>
          </p:nvPr>
        </p:nvSpPr>
        <p:spPr>
          <a:xfrm>
            <a:off x="685800" y="6227962"/>
            <a:ext cx="7772400" cy="165100"/>
          </a:xfrm>
        </p:spPr>
        <p:txBody>
          <a:bodyPr/>
          <a:lstStyle>
            <a:lvl1pPr algn="r">
              <a:defRPr sz="1000">
                <a:solidFill>
                  <a:schemeClr val="tx1"/>
                </a:solidFill>
              </a:defRPr>
            </a:lvl1pPr>
          </a:lstStyle>
          <a:p>
            <a:pPr lvl="0"/>
            <a:r>
              <a:rPr lang="en-US" dirty="0"/>
              <a:t>Click to edit notes</a:t>
            </a:r>
          </a:p>
        </p:txBody>
      </p:sp>
    </p:spTree>
    <p:extLst>
      <p:ext uri="{BB962C8B-B14F-4D97-AF65-F5344CB8AC3E}">
        <p14:creationId xmlns:p14="http://schemas.microsoft.com/office/powerpoint/2010/main" val="132853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2" name="Content Placeholder 13"/>
          <p:cNvSpPr>
            <a:spLocks noGrp="1"/>
          </p:cNvSpPr>
          <p:nvPr>
            <p:ph sz="quarter" idx="18"/>
          </p:nvPr>
        </p:nvSpPr>
        <p:spPr>
          <a:xfrm>
            <a:off x="685800" y="2971800"/>
            <a:ext cx="5029200" cy="2743202"/>
          </a:xfrm>
        </p:spPr>
        <p:txBody>
          <a:bodyPr/>
          <a:lstStyle>
            <a:lvl1pPr>
              <a:defRPr sz="1800">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6"/>
          </p:nvPr>
        </p:nvSpPr>
        <p:spPr>
          <a:xfrm>
            <a:off x="6172200" y="2971800"/>
            <a:ext cx="2286000" cy="2743202"/>
          </a:xfrm>
        </p:spPr>
        <p:txBody>
          <a:bodyPr/>
          <a:lstStyle>
            <a:lvl1pPr>
              <a:defRPr sz="1800">
                <a:solidFill>
                  <a:srgbClr val="004266"/>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165123" y="65764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solidFill>
                <a:latin typeface="+mn-lt"/>
              </a:rPr>
              <a:pPr algn="r"/>
              <a:t>‹#›</a:t>
            </a:fld>
            <a:endParaRPr lang="en-US" sz="800" dirty="0">
              <a:solidFill>
                <a:schemeClr val="tx2"/>
              </a:solidFill>
              <a:latin typeface="+mn-lt"/>
            </a:endParaRPr>
          </a:p>
        </p:txBody>
      </p:sp>
      <p:sp>
        <p:nvSpPr>
          <p:cNvPr id="9" name="Text Placeholder 10"/>
          <p:cNvSpPr txBox="1">
            <a:spLocks/>
          </p:cNvSpPr>
          <p:nvPr userDrawn="1"/>
        </p:nvSpPr>
        <p:spPr>
          <a:xfrm>
            <a:off x="685800" y="6520062"/>
            <a:ext cx="5029200" cy="179536"/>
          </a:xfrm>
          <a:prstGeom prst="rect">
            <a:avLst/>
          </a:prstGeom>
        </p:spPr>
        <p:txBody>
          <a:bodyPr wrap="square"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000" dirty="0">
                <a:solidFill>
                  <a:schemeClr val="tx2"/>
                </a:solidFill>
              </a:rPr>
              <a:t>Board of Governors</a:t>
            </a:r>
            <a:r>
              <a:rPr lang="en-US" sz="1000" baseline="0" dirty="0">
                <a:solidFill>
                  <a:schemeClr val="tx2"/>
                </a:solidFill>
              </a:rPr>
              <a:t> of the Federal Reserve System</a:t>
            </a:r>
            <a:endParaRPr lang="en-US" sz="1000" dirty="0">
              <a:solidFill>
                <a:schemeClr val="tx2"/>
              </a:solidFill>
            </a:endParaRPr>
          </a:p>
        </p:txBody>
      </p:sp>
      <p:cxnSp>
        <p:nvCxnSpPr>
          <p:cNvPr id="10" name="Straight Connector 9"/>
          <p:cNvCxnSpPr/>
          <p:nvPr userDrawn="1"/>
        </p:nvCxnSpPr>
        <p:spPr>
          <a:xfrm flipH="1">
            <a:off x="685800" y="6468704"/>
            <a:ext cx="7772400"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Title Placeholder 1"/>
          <p:cNvSpPr>
            <a:spLocks noGrp="1"/>
          </p:cNvSpPr>
          <p:nvPr>
            <p:ph type="title" hasCustomPrompt="1"/>
          </p:nvPr>
        </p:nvSpPr>
        <p:spPr>
          <a:xfrm>
            <a:off x="685800" y="1528584"/>
            <a:ext cx="7772400" cy="914402"/>
          </a:xfrm>
          <a:prstGeom prst="rect">
            <a:avLst/>
          </a:prstGeom>
        </p:spPr>
        <p:txBody>
          <a:bodyPr vert="horz" lIns="0" tIns="0" rIns="0" bIns="0" rtlCol="0" anchor="t">
            <a:noAutofit/>
          </a:bodyPr>
          <a:lstStyle>
            <a:lvl1pPr>
              <a:defRPr baseline="0"/>
            </a:lvl1pPr>
          </a:lstStyle>
          <a:p>
            <a:r>
              <a:rPr lang="en-US" dirty="0"/>
              <a:t>Click to edit master title style</a:t>
            </a:r>
          </a:p>
        </p:txBody>
      </p:sp>
      <p:sp>
        <p:nvSpPr>
          <p:cNvPr id="11" name="Content Placeholder 11"/>
          <p:cNvSpPr>
            <a:spLocks noGrp="1"/>
          </p:cNvSpPr>
          <p:nvPr>
            <p:ph sz="quarter" idx="19" hasCustomPrompt="1"/>
          </p:nvPr>
        </p:nvSpPr>
        <p:spPr>
          <a:xfrm>
            <a:off x="685800" y="6227962"/>
            <a:ext cx="7772400" cy="165100"/>
          </a:xfrm>
        </p:spPr>
        <p:txBody>
          <a:bodyPr/>
          <a:lstStyle>
            <a:lvl1pPr algn="r">
              <a:defRPr sz="1000">
                <a:solidFill>
                  <a:schemeClr val="tx1"/>
                </a:solidFill>
              </a:defRPr>
            </a:lvl1pPr>
          </a:lstStyle>
          <a:p>
            <a:pPr lvl="0"/>
            <a:r>
              <a:rPr lang="en-US" dirty="0"/>
              <a:t>Click to edit notes</a:t>
            </a:r>
          </a:p>
        </p:txBody>
      </p:sp>
    </p:spTree>
    <p:extLst>
      <p:ext uri="{BB962C8B-B14F-4D97-AF65-F5344CB8AC3E}">
        <p14:creationId xmlns:p14="http://schemas.microsoft.com/office/powerpoint/2010/main" val="325609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8" name="Content Placeholder 37"/>
          <p:cNvSpPr>
            <a:spLocks noGrp="1"/>
          </p:cNvSpPr>
          <p:nvPr>
            <p:ph sz="quarter" idx="15"/>
          </p:nvPr>
        </p:nvSpPr>
        <p:spPr>
          <a:xfrm>
            <a:off x="685800" y="2971800"/>
            <a:ext cx="2286000" cy="2743200"/>
          </a:xfrm>
        </p:spPr>
        <p:txBody>
          <a:bodyPr/>
          <a:lstStyle>
            <a:lvl1pPr>
              <a:defRPr sz="1800">
                <a:solidFill>
                  <a:srgbClr val="004266"/>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3429000" y="2971800"/>
            <a:ext cx="5029200" cy="2743200"/>
          </a:xfrm>
        </p:spPr>
        <p:txBody>
          <a:bodyPr/>
          <a:lstStyle>
            <a:lvl1pPr>
              <a:defRPr sz="1800">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8165123" y="65764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solidFill>
                <a:latin typeface="+mn-lt"/>
              </a:rPr>
              <a:pPr algn="r"/>
              <a:t>‹#›</a:t>
            </a:fld>
            <a:endParaRPr lang="en-US" sz="800" dirty="0">
              <a:solidFill>
                <a:schemeClr val="tx2"/>
              </a:solidFill>
              <a:latin typeface="+mn-lt"/>
            </a:endParaRPr>
          </a:p>
        </p:txBody>
      </p:sp>
      <p:sp>
        <p:nvSpPr>
          <p:cNvPr id="11" name="Text Placeholder 10"/>
          <p:cNvSpPr txBox="1">
            <a:spLocks/>
          </p:cNvSpPr>
          <p:nvPr userDrawn="1"/>
        </p:nvSpPr>
        <p:spPr>
          <a:xfrm>
            <a:off x="685800" y="6520062"/>
            <a:ext cx="5029200" cy="179536"/>
          </a:xfrm>
          <a:prstGeom prst="rect">
            <a:avLst/>
          </a:prstGeom>
        </p:spPr>
        <p:txBody>
          <a:bodyPr wrap="square"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000" dirty="0">
                <a:solidFill>
                  <a:schemeClr val="tx2"/>
                </a:solidFill>
              </a:rPr>
              <a:t>Board of Governors</a:t>
            </a:r>
            <a:r>
              <a:rPr lang="en-US" sz="1000" baseline="0" dirty="0">
                <a:solidFill>
                  <a:schemeClr val="tx2"/>
                </a:solidFill>
              </a:rPr>
              <a:t> of the Federal Reserve System</a:t>
            </a:r>
            <a:endParaRPr lang="en-US" sz="1000" dirty="0">
              <a:solidFill>
                <a:schemeClr val="tx2"/>
              </a:solidFill>
            </a:endParaRPr>
          </a:p>
        </p:txBody>
      </p:sp>
      <p:cxnSp>
        <p:nvCxnSpPr>
          <p:cNvPr id="12" name="Straight Connector 11"/>
          <p:cNvCxnSpPr/>
          <p:nvPr userDrawn="1"/>
        </p:nvCxnSpPr>
        <p:spPr>
          <a:xfrm flipH="1">
            <a:off x="685800" y="6468704"/>
            <a:ext cx="7772400"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hasCustomPrompt="1"/>
          </p:nvPr>
        </p:nvSpPr>
        <p:spPr>
          <a:xfrm>
            <a:off x="685800" y="1528584"/>
            <a:ext cx="7772400" cy="914402"/>
          </a:xfrm>
          <a:prstGeom prst="rect">
            <a:avLst/>
          </a:prstGeom>
        </p:spPr>
        <p:txBody>
          <a:bodyPr vert="horz" lIns="0" tIns="0" rIns="0" bIns="0" rtlCol="0" anchor="t">
            <a:noAutofit/>
          </a:bodyPr>
          <a:lstStyle>
            <a:lvl1pPr>
              <a:defRPr baseline="0"/>
            </a:lvl1pPr>
          </a:lstStyle>
          <a:p>
            <a:r>
              <a:rPr lang="en-US" dirty="0"/>
              <a:t>Click to edit master title style</a:t>
            </a:r>
          </a:p>
        </p:txBody>
      </p:sp>
      <p:sp>
        <p:nvSpPr>
          <p:cNvPr id="9" name="Content Placeholder 11"/>
          <p:cNvSpPr>
            <a:spLocks noGrp="1"/>
          </p:cNvSpPr>
          <p:nvPr>
            <p:ph sz="quarter" idx="16" hasCustomPrompt="1"/>
          </p:nvPr>
        </p:nvSpPr>
        <p:spPr>
          <a:xfrm>
            <a:off x="685800" y="6227962"/>
            <a:ext cx="7772400" cy="165100"/>
          </a:xfrm>
        </p:spPr>
        <p:txBody>
          <a:bodyPr/>
          <a:lstStyle>
            <a:lvl1pPr algn="r">
              <a:defRPr sz="1000">
                <a:solidFill>
                  <a:schemeClr val="tx1"/>
                </a:solidFill>
              </a:defRPr>
            </a:lvl1pPr>
          </a:lstStyle>
          <a:p>
            <a:pPr lvl="0"/>
            <a:r>
              <a:rPr lang="en-US" dirty="0"/>
              <a:t>Click to edit notes</a:t>
            </a:r>
          </a:p>
        </p:txBody>
      </p:sp>
    </p:spTree>
    <p:extLst>
      <p:ext uri="{BB962C8B-B14F-4D97-AF65-F5344CB8AC3E}">
        <p14:creationId xmlns:p14="http://schemas.microsoft.com/office/powerpoint/2010/main" val="275175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8" name="Content Placeholder 37"/>
          <p:cNvSpPr>
            <a:spLocks noGrp="1"/>
          </p:cNvSpPr>
          <p:nvPr>
            <p:ph sz="quarter" idx="15"/>
          </p:nvPr>
        </p:nvSpPr>
        <p:spPr>
          <a:xfrm>
            <a:off x="685800" y="2971800"/>
            <a:ext cx="2286000" cy="2743200"/>
          </a:xfrm>
        </p:spPr>
        <p:txBody>
          <a:bodyPr/>
          <a:lstStyle>
            <a:lvl1pPr>
              <a:defRPr sz="1800">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3429000" y="2971800"/>
            <a:ext cx="2286000" cy="2743200"/>
          </a:xfrm>
        </p:spPr>
        <p:txBody>
          <a:bodyPr/>
          <a:lstStyle>
            <a:lvl1pPr>
              <a:defRPr sz="1800">
                <a:solidFill>
                  <a:srgbClr val="004266"/>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971800"/>
            <a:ext cx="2286000" cy="2743200"/>
          </a:xfrm>
        </p:spPr>
        <p:txBody>
          <a:bodyPr/>
          <a:lstStyle>
            <a:lvl1pPr>
              <a:defRPr sz="1800">
                <a:solidFill>
                  <a:srgbClr val="004266"/>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8165123" y="65764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solidFill>
                <a:latin typeface="+mn-lt"/>
              </a:rPr>
              <a:pPr algn="r"/>
              <a:t>‹#›</a:t>
            </a:fld>
            <a:endParaRPr lang="en-US" sz="800" dirty="0">
              <a:solidFill>
                <a:schemeClr val="tx2"/>
              </a:solidFill>
              <a:latin typeface="+mn-lt"/>
            </a:endParaRPr>
          </a:p>
        </p:txBody>
      </p:sp>
      <p:sp>
        <p:nvSpPr>
          <p:cNvPr id="12" name="Text Placeholder 10"/>
          <p:cNvSpPr txBox="1">
            <a:spLocks/>
          </p:cNvSpPr>
          <p:nvPr userDrawn="1"/>
        </p:nvSpPr>
        <p:spPr>
          <a:xfrm>
            <a:off x="685800" y="6520062"/>
            <a:ext cx="5029200" cy="179536"/>
          </a:xfrm>
          <a:prstGeom prst="rect">
            <a:avLst/>
          </a:prstGeom>
        </p:spPr>
        <p:txBody>
          <a:bodyPr wrap="square"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000" dirty="0">
                <a:solidFill>
                  <a:schemeClr val="tx2"/>
                </a:solidFill>
              </a:rPr>
              <a:t>Board of Governors</a:t>
            </a:r>
            <a:r>
              <a:rPr lang="en-US" sz="1000" baseline="0" dirty="0">
                <a:solidFill>
                  <a:schemeClr val="tx2"/>
                </a:solidFill>
              </a:rPr>
              <a:t> of the Federal Reserve System</a:t>
            </a:r>
            <a:endParaRPr lang="en-US" sz="1000" dirty="0">
              <a:solidFill>
                <a:schemeClr val="tx2"/>
              </a:solidFill>
            </a:endParaRPr>
          </a:p>
        </p:txBody>
      </p:sp>
      <p:cxnSp>
        <p:nvCxnSpPr>
          <p:cNvPr id="13" name="Straight Connector 12"/>
          <p:cNvCxnSpPr/>
          <p:nvPr userDrawn="1"/>
        </p:nvCxnSpPr>
        <p:spPr>
          <a:xfrm flipH="1">
            <a:off x="685800" y="6468704"/>
            <a:ext cx="7772400"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hasCustomPrompt="1"/>
          </p:nvPr>
        </p:nvSpPr>
        <p:spPr>
          <a:xfrm>
            <a:off x="685800" y="1528584"/>
            <a:ext cx="7772400" cy="914402"/>
          </a:xfrm>
          <a:prstGeom prst="rect">
            <a:avLst/>
          </a:prstGeom>
        </p:spPr>
        <p:txBody>
          <a:bodyPr vert="horz" lIns="0" tIns="0" rIns="0" bIns="0" rtlCol="0" anchor="t">
            <a:noAutofit/>
          </a:bodyPr>
          <a:lstStyle>
            <a:lvl1pPr>
              <a:defRPr baseline="0"/>
            </a:lvl1pPr>
          </a:lstStyle>
          <a:p>
            <a:r>
              <a:rPr lang="en-US" dirty="0"/>
              <a:t>Click to edit master title style</a:t>
            </a:r>
          </a:p>
        </p:txBody>
      </p:sp>
      <p:sp>
        <p:nvSpPr>
          <p:cNvPr id="10" name="Content Placeholder 11"/>
          <p:cNvSpPr>
            <a:spLocks noGrp="1"/>
          </p:cNvSpPr>
          <p:nvPr>
            <p:ph sz="quarter" idx="18" hasCustomPrompt="1"/>
          </p:nvPr>
        </p:nvSpPr>
        <p:spPr>
          <a:xfrm>
            <a:off x="685800" y="6227962"/>
            <a:ext cx="7772400" cy="165100"/>
          </a:xfrm>
        </p:spPr>
        <p:txBody>
          <a:bodyPr/>
          <a:lstStyle>
            <a:lvl1pPr algn="r">
              <a:defRPr sz="1000">
                <a:solidFill>
                  <a:schemeClr val="tx1"/>
                </a:solidFill>
              </a:defRPr>
            </a:lvl1pPr>
          </a:lstStyle>
          <a:p>
            <a:pPr lvl="0"/>
            <a:r>
              <a:rPr lang="en-US" dirty="0"/>
              <a:t>Click to edit notes</a:t>
            </a:r>
          </a:p>
        </p:txBody>
      </p:sp>
    </p:spTree>
    <p:extLst>
      <p:ext uri="{BB962C8B-B14F-4D97-AF65-F5344CB8AC3E}">
        <p14:creationId xmlns:p14="http://schemas.microsoft.com/office/powerpoint/2010/main" val="150287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mt="12000"/>
          </a:blip>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528584"/>
            <a:ext cx="7772400" cy="914402"/>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SIPCMContentMarking" descr="{&quot;HashCode&quot;:320688167,&quot;Placement&quot;:&quot;Header&quot;,&quot;Top&quot;:0.0,&quot;Left&quot;:0.0,&quot;SlideWidth&quot;:720,&quot;SlideHeight&quot;:540}">
            <a:extLst>
              <a:ext uri="{FF2B5EF4-FFF2-40B4-BE49-F238E27FC236}">
                <a16:creationId xmlns:a16="http://schemas.microsoft.com/office/drawing/2014/main" id="{C155014A-3BB8-417B-B689-3ACA9FC292F7}"/>
              </a:ext>
            </a:extLst>
          </p:cNvPr>
          <p:cNvSpPr txBox="1"/>
          <p:nvPr userDrawn="1"/>
        </p:nvSpPr>
        <p:spPr>
          <a:xfrm>
            <a:off x="0" y="0"/>
            <a:ext cx="2204311" cy="279435"/>
          </a:xfrm>
          <a:prstGeom prst="rect">
            <a:avLst/>
          </a:prstGeom>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cs typeface="Arial Narrow"/>
              </a:rPr>
              <a:t>NONCONFIDENTIAL // EXTERNAL</a:t>
            </a:r>
            <a:endParaRPr lang="en-US" sz="1100" dirty="0">
              <a:solidFill>
                <a:srgbClr val="000000"/>
              </a:solidFill>
              <a:latin typeface="Calibri" panose="020F0502020204030204" pitchFamily="34" charset="0"/>
              <a:cs typeface="Arial Narrow"/>
            </a:endParaRPr>
          </a:p>
        </p:txBody>
      </p:sp>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661" r:id="rId3"/>
    <p:sldLayoutId id="2147483662" r:id="rId4"/>
    <p:sldLayoutId id="2147483655" r:id="rId5"/>
    <p:sldLayoutId id="2147483652" r:id="rId6"/>
    <p:sldLayoutId id="2147483654" r:id="rId7"/>
    <p:sldLayoutId id="2147483651" r:id="rId8"/>
  </p:sldLayoutIdLst>
  <p:txStyles>
    <p:titleStyle>
      <a:lvl1pPr algn="l" defTabSz="914400" rtl="0" eaLnBrk="1" latinLnBrk="0" hangingPunct="1">
        <a:lnSpc>
          <a:spcPct val="85000"/>
        </a:lnSpc>
        <a:spcBef>
          <a:spcPct val="0"/>
        </a:spcBef>
        <a:buNone/>
        <a:defRPr sz="4200" b="1" kern="120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Char char="​"/>
        <a:defRPr sz="1800" b="0" i="0" kern="1200">
          <a:solidFill>
            <a:srgbClr val="004266"/>
          </a:solidFill>
          <a:latin typeface="+mn-lt"/>
          <a:ea typeface="+mn-ea"/>
          <a:cs typeface="+mn-cs"/>
        </a:defRPr>
      </a:lvl1pPr>
      <a:lvl2pPr marL="0" indent="0" algn="l" defTabSz="914400" rtl="0" eaLnBrk="1" latinLnBrk="0" hangingPunct="1">
        <a:lnSpc>
          <a:spcPct val="100000"/>
        </a:lnSpc>
        <a:spcBef>
          <a:spcPts val="1200"/>
        </a:spcBef>
        <a:spcAft>
          <a:spcPts val="0"/>
        </a:spcAft>
        <a:buFont typeface="Arial" panose="020B0604020202020204" pitchFamily="34" charset="0"/>
        <a:buChar char="​"/>
        <a:defRPr sz="1600" kern="1200">
          <a:solidFill>
            <a:schemeClr val="tx2"/>
          </a:solidFill>
          <a:latin typeface="+mn-lt"/>
          <a:ea typeface="+mn-ea"/>
          <a:cs typeface="+mn-cs"/>
        </a:defRPr>
      </a:lvl2pPr>
      <a:lvl3pPr marL="0" indent="0" algn="l" defTabSz="914400" rtl="0" eaLnBrk="1" latinLnBrk="0" hangingPunct="1">
        <a:lnSpc>
          <a:spcPct val="100000"/>
        </a:lnSpc>
        <a:spcBef>
          <a:spcPts val="1200"/>
        </a:spcBef>
        <a:spcAft>
          <a:spcPts val="0"/>
        </a:spcAft>
        <a:buFont typeface="Arial" panose="020B0604020202020204" pitchFamily="34" charset="0"/>
        <a:buChar char="​"/>
        <a:defRPr sz="1400" kern="1200">
          <a:solidFill>
            <a:schemeClr val="tx2"/>
          </a:solidFill>
          <a:latin typeface="+mn-lt"/>
          <a:ea typeface="+mn-ea"/>
          <a:cs typeface="+mn-cs"/>
        </a:defRPr>
      </a:lvl3pPr>
      <a:lvl4pPr marL="169863" indent="-169863" algn="l" defTabSz="914400" rtl="0" eaLnBrk="1" latinLnBrk="0" hangingPunct="1">
        <a:lnSpc>
          <a:spcPct val="100000"/>
        </a:lnSpc>
        <a:spcBef>
          <a:spcPts val="1200"/>
        </a:spcBef>
        <a:spcAft>
          <a:spcPts val="0"/>
        </a:spcAft>
        <a:buFont typeface="Wingdings" panose="05000000000000000000" pitchFamily="2" charset="2"/>
        <a:buChar char="§"/>
        <a:defRPr sz="1200" kern="1200">
          <a:solidFill>
            <a:schemeClr val="accent3"/>
          </a:solidFill>
          <a:latin typeface="+mn-lt"/>
          <a:ea typeface="+mn-ea"/>
          <a:cs typeface="+mn-cs"/>
        </a:defRPr>
      </a:lvl4pPr>
      <a:lvl5pPr marL="346075" indent="-176213" algn="l" defTabSz="914400" rtl="0" eaLnBrk="1" latinLnBrk="0" hangingPunct="1">
        <a:lnSpc>
          <a:spcPct val="100000"/>
        </a:lnSpc>
        <a:spcBef>
          <a:spcPts val="1200"/>
        </a:spcBef>
        <a:spcAft>
          <a:spcPts val="0"/>
        </a:spcAft>
        <a:buFont typeface="Wingdings" panose="05000000000000000000" pitchFamily="2" charset="2"/>
        <a:buChar char="§"/>
        <a:defRPr sz="1200" kern="1200">
          <a:solidFill>
            <a:schemeClr val="accent3"/>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Andrew.m.Dumont@frb.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stlouisfed.org/investinrura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i="1" dirty="0"/>
              <a:t>Investing in Rural Prosperity</a:t>
            </a:r>
          </a:p>
        </p:txBody>
      </p:sp>
      <p:sp>
        <p:nvSpPr>
          <p:cNvPr id="3" name="Text Placeholder 2"/>
          <p:cNvSpPr>
            <a:spLocks noGrp="1"/>
          </p:cNvSpPr>
          <p:nvPr>
            <p:ph type="body" sz="quarter" idx="17"/>
          </p:nvPr>
        </p:nvSpPr>
        <p:spPr>
          <a:xfrm>
            <a:off x="674703" y="3769417"/>
            <a:ext cx="7783445" cy="1124129"/>
          </a:xfrm>
        </p:spPr>
        <p:txBody>
          <a:bodyPr/>
          <a:lstStyle/>
          <a:p>
            <a:r>
              <a:rPr lang="en-US" dirty="0"/>
              <a:t>The ‘TRIC’ to Shared Economic Prosperity</a:t>
            </a:r>
          </a:p>
        </p:txBody>
      </p:sp>
      <p:sp>
        <p:nvSpPr>
          <p:cNvPr id="4" name="Content Placeholder 3"/>
          <p:cNvSpPr>
            <a:spLocks noGrp="1"/>
          </p:cNvSpPr>
          <p:nvPr>
            <p:ph sz="quarter" idx="18"/>
          </p:nvPr>
        </p:nvSpPr>
        <p:spPr/>
        <p:txBody>
          <a:bodyPr/>
          <a:lstStyle/>
          <a:p>
            <a:pPr marL="231775" indent="-231775">
              <a:buNone/>
            </a:pPr>
            <a:r>
              <a:rPr lang="en-US" dirty="0"/>
              <a:t>Andrew Dumont, Lead Community Development Analyst, Board of Governors of the Federal Reserve System</a:t>
            </a:r>
          </a:p>
          <a:p>
            <a:pPr marL="231775" indent="-231775">
              <a:buNone/>
            </a:pPr>
            <a:r>
              <a:rPr lang="en-US" dirty="0"/>
              <a:t>A presentation at the ARC Grantee Evaluation Kickoff Meeting</a:t>
            </a:r>
          </a:p>
          <a:p>
            <a:pPr marL="231775" indent="-231775">
              <a:buNone/>
            </a:pPr>
            <a:r>
              <a:rPr lang="en-US" dirty="0"/>
              <a:t>December 8, 2022</a:t>
            </a:r>
          </a:p>
        </p:txBody>
      </p:sp>
    </p:spTree>
    <p:extLst>
      <p:ext uri="{BB962C8B-B14F-4D97-AF65-F5344CB8AC3E}">
        <p14:creationId xmlns:p14="http://schemas.microsoft.com/office/powerpoint/2010/main" val="217510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84A57E42-21E5-44AF-815D-4C53FF5904CB}"/>
              </a:ext>
            </a:extLst>
          </p:cNvPr>
          <p:cNvSpPr>
            <a:spLocks noGrp="1"/>
          </p:cNvSpPr>
          <p:nvPr>
            <p:ph type="title"/>
          </p:nvPr>
        </p:nvSpPr>
        <p:spPr>
          <a:xfrm>
            <a:off x="685800" y="772882"/>
            <a:ext cx="7772400" cy="557784"/>
          </a:xfrm>
        </p:spPr>
        <p:txBody>
          <a:bodyPr/>
          <a:lstStyle/>
          <a:p>
            <a:r>
              <a:rPr lang="en-US" sz="2800" dirty="0"/>
              <a:t>Inclusive: Engaging and Benefiting the Full Community</a:t>
            </a:r>
          </a:p>
        </p:txBody>
      </p:sp>
      <p:sp>
        <p:nvSpPr>
          <p:cNvPr id="17" name="Content Placeholder 1">
            <a:extLst>
              <a:ext uri="{FF2B5EF4-FFF2-40B4-BE49-F238E27FC236}">
                <a16:creationId xmlns:a16="http://schemas.microsoft.com/office/drawing/2014/main" id="{23B456F9-56F8-470A-9FEE-3EA1D8420D97}"/>
              </a:ext>
            </a:extLst>
          </p:cNvPr>
          <p:cNvSpPr>
            <a:spLocks noGrp="1"/>
          </p:cNvSpPr>
          <p:nvPr>
            <p:ph sz="quarter" idx="15"/>
          </p:nvPr>
        </p:nvSpPr>
        <p:spPr>
          <a:xfrm>
            <a:off x="685800" y="1591783"/>
            <a:ext cx="7772400" cy="4784927"/>
          </a:xfrm>
        </p:spPr>
        <p:txBody>
          <a:bodyPr/>
          <a:lstStyle/>
          <a:p>
            <a:pPr marL="285750" indent="-285750">
              <a:buFont typeface="Arial" panose="020B0604020202020204" pitchFamily="34" charset="0"/>
              <a:buChar char="•"/>
            </a:pPr>
            <a:r>
              <a:rPr lang="en-US" dirty="0"/>
              <a:t>To advance shared economic prosperity in a rural place, development activities must be inclusive of the full range of people living in the community, especially those who traditionally may be on the sidelines.</a:t>
            </a:r>
          </a:p>
          <a:p>
            <a:pPr marL="574675" lvl="1" indent="-285750">
              <a:spcBef>
                <a:spcPts val="600"/>
              </a:spcBef>
              <a:buFont typeface="Wingdings" panose="05000000000000000000" pitchFamily="2" charset="2"/>
              <a:buChar char="§"/>
            </a:pPr>
            <a:r>
              <a:rPr lang="en-US" dirty="0"/>
              <a:t>Being inclusive means more than just inviting a couple more diverse people into the existing process; it means rethinking your entire approach.</a:t>
            </a:r>
          </a:p>
          <a:p>
            <a:pPr marL="574675" lvl="1" indent="-285750">
              <a:spcBef>
                <a:spcPts val="600"/>
              </a:spcBef>
              <a:buFont typeface="Wingdings" panose="05000000000000000000" pitchFamily="2" charset="2"/>
              <a:buChar char="§"/>
            </a:pPr>
            <a:r>
              <a:rPr lang="en-US" dirty="0"/>
              <a:t>It often means by ensuring that traditionally marginalized groups have a seat at the table, not only to have their voices heard but to actually exercise decision-making power.</a:t>
            </a:r>
          </a:p>
          <a:p>
            <a:pPr marL="574675" lvl="1" indent="-285750">
              <a:spcBef>
                <a:spcPts val="600"/>
              </a:spcBef>
              <a:buFont typeface="Wingdings" panose="05000000000000000000" pitchFamily="2" charset="2"/>
              <a:buChar char="§"/>
            </a:pPr>
            <a:r>
              <a:rPr lang="en-US" dirty="0"/>
              <a:t>It also requires prioritizing at all stages the distributional effects of choices on different groups, and how those choices relate to their desires, needs and skills.</a:t>
            </a:r>
          </a:p>
          <a:p>
            <a:pPr marL="287338" indent="-285750">
              <a:buFont typeface="Arial" panose="020B0604020202020204" pitchFamily="34" charset="0"/>
              <a:buChar char="•"/>
            </a:pPr>
            <a:r>
              <a:rPr lang="en-US" dirty="0"/>
              <a:t>Those on the sidelines of the community are often there because obstacles exist that limit their participation.</a:t>
            </a:r>
          </a:p>
          <a:p>
            <a:pPr marL="574675" lvl="1" indent="-285750">
              <a:spcBef>
                <a:spcPts val="600"/>
              </a:spcBef>
              <a:buFont typeface="Wingdings" panose="05000000000000000000" pitchFamily="2" charset="2"/>
              <a:buChar char="§"/>
            </a:pPr>
            <a:r>
              <a:rPr lang="en-US" dirty="0"/>
              <a:t>Intentionality is required, therefore, to address the barriers they face and to open the door for new opportunities. </a:t>
            </a:r>
          </a:p>
          <a:p>
            <a:pPr marL="287338" indent="-285750">
              <a:buFont typeface="Arial" panose="020B0604020202020204" pitchFamily="34" charset="0"/>
              <a:buChar char="•"/>
            </a:pPr>
            <a:r>
              <a:rPr lang="en-US" dirty="0"/>
              <a:t>Ensuring everyone benefits from the community’s growth and prosperity will strengthen the community’s fabric and lead to a stronger economy. </a:t>
            </a:r>
          </a:p>
        </p:txBody>
      </p:sp>
      <p:grpSp>
        <p:nvGrpSpPr>
          <p:cNvPr id="18" name="Group 17">
            <a:extLst>
              <a:ext uri="{FF2B5EF4-FFF2-40B4-BE49-F238E27FC236}">
                <a16:creationId xmlns:a16="http://schemas.microsoft.com/office/drawing/2014/main" id="{E5FD0BF0-E4F2-45F6-AD68-79271A0E7A54}"/>
              </a:ext>
            </a:extLst>
          </p:cNvPr>
          <p:cNvGrpSpPr/>
          <p:nvPr/>
        </p:nvGrpSpPr>
        <p:grpSpPr>
          <a:xfrm>
            <a:off x="685800" y="288678"/>
            <a:ext cx="7772400" cy="374888"/>
            <a:chOff x="685800" y="347050"/>
            <a:chExt cx="7772400" cy="374888"/>
          </a:xfrm>
        </p:grpSpPr>
        <p:grpSp>
          <p:nvGrpSpPr>
            <p:cNvPr id="19" name="Group 18">
              <a:extLst>
                <a:ext uri="{FF2B5EF4-FFF2-40B4-BE49-F238E27FC236}">
                  <a16:creationId xmlns:a16="http://schemas.microsoft.com/office/drawing/2014/main" id="{F19F2F20-7ECF-441F-AC88-BEC9DB42B2EC}"/>
                </a:ext>
              </a:extLst>
            </p:cNvPr>
            <p:cNvGrpSpPr/>
            <p:nvPr/>
          </p:nvGrpSpPr>
          <p:grpSpPr>
            <a:xfrm>
              <a:off x="4345164" y="347050"/>
              <a:ext cx="453673" cy="122399"/>
              <a:chOff x="3844427" y="428446"/>
              <a:chExt cx="453673" cy="122399"/>
            </a:xfrm>
          </p:grpSpPr>
          <p:sp>
            <p:nvSpPr>
              <p:cNvPr id="23" name="Oval 22">
                <a:extLst>
                  <a:ext uri="{FF2B5EF4-FFF2-40B4-BE49-F238E27FC236}">
                    <a16:creationId xmlns:a16="http://schemas.microsoft.com/office/drawing/2014/main" id="{65BB9262-FFAB-4586-BA3D-56249C31BE36}"/>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4" name="Oval 23">
                <a:extLst>
                  <a:ext uri="{FF2B5EF4-FFF2-40B4-BE49-F238E27FC236}">
                    <a16:creationId xmlns:a16="http://schemas.microsoft.com/office/drawing/2014/main" id="{B4A457B8-14CC-4A9A-845A-5F9EF18995C5}"/>
                  </a:ext>
                </a:extLst>
              </p:cNvPr>
              <p:cNvSpPr/>
              <p:nvPr/>
            </p:nvSpPr>
            <p:spPr>
              <a:xfrm>
                <a:off x="4010064"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5" name="Oval 24">
                <a:extLst>
                  <a:ext uri="{FF2B5EF4-FFF2-40B4-BE49-F238E27FC236}">
                    <a16:creationId xmlns:a16="http://schemas.microsoft.com/office/drawing/2014/main" id="{0D8730EE-48C6-439C-B7AE-4758B798CDC8}"/>
                  </a:ext>
                </a:extLst>
              </p:cNvPr>
              <p:cNvSpPr/>
              <p:nvPr/>
            </p:nvSpPr>
            <p:spPr>
              <a:xfrm>
                <a:off x="4175701" y="428446"/>
                <a:ext cx="122399" cy="122399"/>
              </a:xfrm>
              <a:prstGeom prst="ellipse">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20" name="Title 11">
              <a:extLst>
                <a:ext uri="{FF2B5EF4-FFF2-40B4-BE49-F238E27FC236}">
                  <a16:creationId xmlns:a16="http://schemas.microsoft.com/office/drawing/2014/main" id="{D33834A4-4B64-452D-AF24-E5787C30DC1B}"/>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i="0" kern="0" cap="all" spc="50" dirty="0">
                  <a:solidFill>
                    <a:schemeClr val="accent3"/>
                  </a:solidFill>
                  <a:latin typeface="Arial"/>
                  <a:cs typeface="Arial"/>
                </a:rPr>
                <a:t>The ‘</a:t>
              </a:r>
              <a:r>
                <a:rPr lang="en-US" sz="900" b="1" kern="0" cap="all" spc="50" dirty="0">
                  <a:solidFill>
                    <a:schemeClr val="accent3"/>
                  </a:solidFill>
                  <a:latin typeface="Arial"/>
                  <a:cs typeface="Arial"/>
                </a:rPr>
                <a:t>TRIC’ Framework</a:t>
              </a:r>
              <a:endParaRPr lang="en-US" sz="900" b="1" i="0" kern="0" cap="all" spc="50" dirty="0">
                <a:solidFill>
                  <a:schemeClr val="accent3"/>
                </a:solidFill>
                <a:latin typeface="Arial"/>
                <a:cs typeface="Arial"/>
              </a:endParaRPr>
            </a:p>
          </p:txBody>
        </p:sp>
        <p:cxnSp>
          <p:nvCxnSpPr>
            <p:cNvPr id="21" name="Straight Connector 20">
              <a:extLst>
                <a:ext uri="{FF2B5EF4-FFF2-40B4-BE49-F238E27FC236}">
                  <a16:creationId xmlns:a16="http://schemas.microsoft.com/office/drawing/2014/main" id="{041F6BB9-8084-4B38-85EC-9D3553D0E03B}"/>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918B977-FB48-4FBE-92BA-2ED19C8C7F40}"/>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8443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C29A48E-A3A7-40D1-A26F-C45CADF7DDF2}"/>
              </a:ext>
            </a:extLst>
          </p:cNvPr>
          <p:cNvSpPr>
            <a:spLocks noGrp="1"/>
          </p:cNvSpPr>
          <p:nvPr>
            <p:ph type="title"/>
          </p:nvPr>
        </p:nvSpPr>
        <p:spPr>
          <a:xfrm>
            <a:off x="685800" y="772882"/>
            <a:ext cx="7772400" cy="557784"/>
          </a:xfrm>
        </p:spPr>
        <p:txBody>
          <a:bodyPr/>
          <a:lstStyle/>
          <a:p>
            <a:r>
              <a:rPr lang="en-US" sz="3200" dirty="0"/>
              <a:t>Collaborative: Advancing Further Together</a:t>
            </a:r>
          </a:p>
        </p:txBody>
      </p:sp>
      <p:sp>
        <p:nvSpPr>
          <p:cNvPr id="17" name="Content Placeholder 1">
            <a:extLst>
              <a:ext uri="{FF2B5EF4-FFF2-40B4-BE49-F238E27FC236}">
                <a16:creationId xmlns:a16="http://schemas.microsoft.com/office/drawing/2014/main" id="{B55322FA-9A5F-43AA-9DB6-5F64A9AD95C1}"/>
              </a:ext>
            </a:extLst>
          </p:cNvPr>
          <p:cNvSpPr>
            <a:spLocks noGrp="1"/>
          </p:cNvSpPr>
          <p:nvPr>
            <p:ph sz="quarter" idx="15"/>
          </p:nvPr>
        </p:nvSpPr>
        <p:spPr>
          <a:xfrm>
            <a:off x="685800" y="1591783"/>
            <a:ext cx="7772400" cy="4784927"/>
          </a:xfrm>
        </p:spPr>
        <p:txBody>
          <a:bodyPr/>
          <a:lstStyle/>
          <a:p>
            <a:pPr marL="285750" indent="-285750">
              <a:buFont typeface="Arial" panose="020B0604020202020204" pitchFamily="34" charset="0"/>
              <a:buChar char="•"/>
            </a:pPr>
            <a:r>
              <a:rPr lang="en-US" dirty="0"/>
              <a:t>Rural communities are more equipped to advance shared prosperity when people from throughout the community and across the region collaborate to formulate and implement development strategies.</a:t>
            </a:r>
          </a:p>
          <a:p>
            <a:pPr marL="574675" lvl="1" indent="-285750">
              <a:spcBef>
                <a:spcPts val="600"/>
              </a:spcBef>
              <a:buFont typeface="Wingdings" panose="05000000000000000000" pitchFamily="2" charset="2"/>
              <a:buChar char="§"/>
            </a:pPr>
            <a:r>
              <a:rPr lang="en-US" dirty="0"/>
              <a:t>Communities that achieve success over time pursue cross-sector approaches, whereby leaders from the nonprofit, for-profit, financial, government and philanthropic sectors work together.</a:t>
            </a:r>
          </a:p>
          <a:p>
            <a:pPr marL="574675" lvl="1" indent="-285750">
              <a:spcBef>
                <a:spcPts val="600"/>
              </a:spcBef>
              <a:buFont typeface="Wingdings" panose="05000000000000000000" pitchFamily="2" charset="2"/>
              <a:buChar char="§"/>
            </a:pPr>
            <a:r>
              <a:rPr lang="en-US" dirty="0"/>
              <a:t>Even if a rural community works well across sectors within its own borders, it may still struggle to marshal the resources needed to make the most of the opportunities available to it. This is when regional collaboration is necessary. </a:t>
            </a:r>
          </a:p>
          <a:p>
            <a:pPr marL="287338" indent="-285750">
              <a:buFont typeface="Arial" panose="020B0604020202020204" pitchFamily="34" charset="0"/>
              <a:buChar char="•"/>
            </a:pPr>
            <a:r>
              <a:rPr lang="en-US" dirty="0"/>
              <a:t>The best collaborations seek to build consensus and employ a distributed leadership approach.</a:t>
            </a:r>
          </a:p>
          <a:p>
            <a:pPr marL="574675" lvl="1" indent="-285750">
              <a:spcBef>
                <a:spcPts val="600"/>
              </a:spcBef>
              <a:buFont typeface="Wingdings" panose="05000000000000000000" pitchFamily="2" charset="2"/>
              <a:buChar char="§"/>
            </a:pPr>
            <a:r>
              <a:rPr lang="en-US" dirty="0"/>
              <a:t>Collaborations are more durable when all involved feel their voices are heard, respected and given appropriate weight. </a:t>
            </a:r>
          </a:p>
          <a:p>
            <a:pPr marL="287338" indent="-285750">
              <a:buFont typeface="Arial" panose="020B0604020202020204" pitchFamily="34" charset="0"/>
              <a:buChar char="•"/>
            </a:pPr>
            <a:r>
              <a:rPr lang="en-US" dirty="0"/>
              <a:t>Identifying what everyone brings to the table, agreeing on common goals and pursuing a common vision will help make collaboration a reality.</a:t>
            </a:r>
          </a:p>
        </p:txBody>
      </p:sp>
      <p:grpSp>
        <p:nvGrpSpPr>
          <p:cNvPr id="18" name="Group 17">
            <a:extLst>
              <a:ext uri="{FF2B5EF4-FFF2-40B4-BE49-F238E27FC236}">
                <a16:creationId xmlns:a16="http://schemas.microsoft.com/office/drawing/2014/main" id="{2F1E2209-C8D7-4A92-BB08-E1A40F2A3323}"/>
              </a:ext>
            </a:extLst>
          </p:cNvPr>
          <p:cNvGrpSpPr/>
          <p:nvPr/>
        </p:nvGrpSpPr>
        <p:grpSpPr>
          <a:xfrm>
            <a:off x="685800" y="288678"/>
            <a:ext cx="7772400" cy="374888"/>
            <a:chOff x="685800" y="347050"/>
            <a:chExt cx="7772400" cy="374888"/>
          </a:xfrm>
        </p:grpSpPr>
        <p:grpSp>
          <p:nvGrpSpPr>
            <p:cNvPr id="19" name="Group 18">
              <a:extLst>
                <a:ext uri="{FF2B5EF4-FFF2-40B4-BE49-F238E27FC236}">
                  <a16:creationId xmlns:a16="http://schemas.microsoft.com/office/drawing/2014/main" id="{80F56ADF-2D9B-4F02-B3D9-4672484A8815}"/>
                </a:ext>
              </a:extLst>
            </p:cNvPr>
            <p:cNvGrpSpPr/>
            <p:nvPr/>
          </p:nvGrpSpPr>
          <p:grpSpPr>
            <a:xfrm>
              <a:off x="4345164" y="347050"/>
              <a:ext cx="453673" cy="122399"/>
              <a:chOff x="3844427" y="428446"/>
              <a:chExt cx="453673" cy="122399"/>
            </a:xfrm>
          </p:grpSpPr>
          <p:sp>
            <p:nvSpPr>
              <p:cNvPr id="23" name="Oval 22">
                <a:extLst>
                  <a:ext uri="{FF2B5EF4-FFF2-40B4-BE49-F238E27FC236}">
                    <a16:creationId xmlns:a16="http://schemas.microsoft.com/office/drawing/2014/main" id="{33BF8E08-24BE-4584-85E8-F47498FE7F70}"/>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4" name="Oval 23">
                <a:extLst>
                  <a:ext uri="{FF2B5EF4-FFF2-40B4-BE49-F238E27FC236}">
                    <a16:creationId xmlns:a16="http://schemas.microsoft.com/office/drawing/2014/main" id="{1A209B05-C16B-412D-A744-3B088F4D7250}"/>
                  </a:ext>
                </a:extLst>
              </p:cNvPr>
              <p:cNvSpPr/>
              <p:nvPr/>
            </p:nvSpPr>
            <p:spPr>
              <a:xfrm>
                <a:off x="4010064"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5" name="Oval 24">
                <a:extLst>
                  <a:ext uri="{FF2B5EF4-FFF2-40B4-BE49-F238E27FC236}">
                    <a16:creationId xmlns:a16="http://schemas.microsoft.com/office/drawing/2014/main" id="{04C8ADF3-E8B3-437A-A02E-BD884A1C7FD5}"/>
                  </a:ext>
                </a:extLst>
              </p:cNvPr>
              <p:cNvSpPr/>
              <p:nvPr/>
            </p:nvSpPr>
            <p:spPr>
              <a:xfrm>
                <a:off x="4175701" y="428446"/>
                <a:ext cx="122399" cy="122399"/>
              </a:xfrm>
              <a:prstGeom prst="ellipse">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20" name="Title 11">
              <a:extLst>
                <a:ext uri="{FF2B5EF4-FFF2-40B4-BE49-F238E27FC236}">
                  <a16:creationId xmlns:a16="http://schemas.microsoft.com/office/drawing/2014/main" id="{6B8C44F5-A579-4F5A-8C7E-E5176E346EFF}"/>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i="0" kern="0" cap="all" spc="50" dirty="0">
                  <a:solidFill>
                    <a:schemeClr val="accent3"/>
                  </a:solidFill>
                  <a:latin typeface="Arial"/>
                  <a:cs typeface="Arial"/>
                </a:rPr>
                <a:t>The ‘</a:t>
              </a:r>
              <a:r>
                <a:rPr lang="en-US" sz="900" b="1" kern="0" cap="all" spc="50" dirty="0">
                  <a:solidFill>
                    <a:schemeClr val="accent3"/>
                  </a:solidFill>
                  <a:latin typeface="Arial"/>
                  <a:cs typeface="Arial"/>
                </a:rPr>
                <a:t>TRIC’ Framework</a:t>
              </a:r>
              <a:endParaRPr lang="en-US" sz="900" b="1" i="0" kern="0" cap="all" spc="50" dirty="0">
                <a:solidFill>
                  <a:schemeClr val="accent3"/>
                </a:solidFill>
                <a:latin typeface="Arial"/>
                <a:cs typeface="Arial"/>
              </a:endParaRPr>
            </a:p>
          </p:txBody>
        </p:sp>
        <p:cxnSp>
          <p:nvCxnSpPr>
            <p:cNvPr id="21" name="Straight Connector 20">
              <a:extLst>
                <a:ext uri="{FF2B5EF4-FFF2-40B4-BE49-F238E27FC236}">
                  <a16:creationId xmlns:a16="http://schemas.microsoft.com/office/drawing/2014/main" id="{A1361F97-1E1C-4E75-ABE3-59D3C7639362}"/>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476D3C8-1F25-4C04-86AB-68BC58E81B16}"/>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5727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A04D2-6377-4FD5-8575-5752196DFFDE}"/>
              </a:ext>
            </a:extLst>
          </p:cNvPr>
          <p:cNvSpPr>
            <a:spLocks noGrp="1"/>
          </p:cNvSpPr>
          <p:nvPr>
            <p:ph sz="quarter" idx="15"/>
          </p:nvPr>
        </p:nvSpPr>
        <p:spPr>
          <a:xfrm>
            <a:off x="738553" y="1734221"/>
            <a:ext cx="7573946" cy="913898"/>
          </a:xfrm>
        </p:spPr>
        <p:txBody>
          <a:bodyPr/>
          <a:lstStyle/>
          <a:p>
            <a:pPr algn="ctr">
              <a:buNone/>
            </a:pPr>
            <a:r>
              <a:rPr lang="en-US" sz="2700" dirty="0"/>
              <a:t>Applying the TRIC Framework to Efforts to Support Small Businesses and Entrepreneurs</a:t>
            </a:r>
            <a:endParaRPr lang="en-US" sz="2700" baseline="30000" dirty="0"/>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lgn="ctr">
              <a:buNone/>
            </a:pPr>
            <a:endParaRPr lang="en-US" sz="2700" dirty="0"/>
          </a:p>
          <a:p>
            <a:pPr algn="ctr"/>
            <a:endParaRPr lang="en-US" sz="2700" dirty="0"/>
          </a:p>
        </p:txBody>
      </p:sp>
    </p:spTree>
    <p:extLst>
      <p:ext uri="{BB962C8B-B14F-4D97-AF65-F5344CB8AC3E}">
        <p14:creationId xmlns:p14="http://schemas.microsoft.com/office/powerpoint/2010/main" val="37549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A04D2-6377-4FD5-8575-5752196DFFDE}"/>
              </a:ext>
            </a:extLst>
          </p:cNvPr>
          <p:cNvSpPr>
            <a:spLocks noGrp="1"/>
          </p:cNvSpPr>
          <p:nvPr>
            <p:ph sz="quarter" idx="15"/>
          </p:nvPr>
        </p:nvSpPr>
        <p:spPr>
          <a:xfrm>
            <a:off x="710920" y="1558719"/>
            <a:ext cx="7747280" cy="3593592"/>
          </a:xfrm>
        </p:spPr>
        <p:txBody>
          <a:bodyPr/>
          <a:lstStyle/>
          <a:p>
            <a:pPr marL="214313" indent="-214313">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Collaborate across the government, private, nonprofit and philanthropic sectors to identify needs and coordinate available resources</a:t>
            </a:r>
          </a:p>
          <a:p>
            <a:pPr marL="214313" indent="-214313">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Encourage local leaders to make a deep, long-term commitments to support entrepreneurs and small businesses</a:t>
            </a:r>
          </a:p>
          <a:p>
            <a:pPr marL="214313" indent="-214313">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Create a tailored strategy dedicated to capitalizing on unique local assets and opportunities</a:t>
            </a:r>
          </a:p>
          <a:p>
            <a:pPr marL="214313" indent="-214313">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Invest in local entrepreneurship support capacity and regional relationships</a:t>
            </a:r>
          </a:p>
          <a:p>
            <a:pPr marL="214313" indent="-214313">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Recognize diversity and inclusiveness as competitive advantages to be fostered and leveraged</a:t>
            </a:r>
          </a:p>
          <a:p>
            <a:pPr marL="214313" indent="-214313">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32000A0-19E2-484B-A0F4-B2C36F903FA3}"/>
              </a:ext>
            </a:extLst>
          </p:cNvPr>
          <p:cNvSpPr>
            <a:spLocks noGrp="1"/>
          </p:cNvSpPr>
          <p:nvPr>
            <p:ph type="title"/>
          </p:nvPr>
        </p:nvSpPr>
        <p:spPr>
          <a:xfrm>
            <a:off x="693336" y="801266"/>
            <a:ext cx="7747279" cy="418338"/>
          </a:xfrm>
        </p:spPr>
        <p:txBody>
          <a:bodyPr/>
          <a:lstStyle/>
          <a:p>
            <a:r>
              <a:rPr lang="en-US" sz="3200" dirty="0"/>
              <a:t>Rural entrepreneurship: Keys to success</a:t>
            </a:r>
          </a:p>
        </p:txBody>
      </p:sp>
      <p:grpSp>
        <p:nvGrpSpPr>
          <p:cNvPr id="4" name="Group 3">
            <a:extLst>
              <a:ext uri="{FF2B5EF4-FFF2-40B4-BE49-F238E27FC236}">
                <a16:creationId xmlns:a16="http://schemas.microsoft.com/office/drawing/2014/main" id="{6BE4C4E7-5C76-43B8-A3C0-7176AFC024BD}"/>
              </a:ext>
            </a:extLst>
          </p:cNvPr>
          <p:cNvGrpSpPr/>
          <p:nvPr/>
        </p:nvGrpSpPr>
        <p:grpSpPr>
          <a:xfrm>
            <a:off x="685800" y="288678"/>
            <a:ext cx="7772400" cy="374888"/>
            <a:chOff x="685800" y="347050"/>
            <a:chExt cx="7772400" cy="374888"/>
          </a:xfrm>
        </p:grpSpPr>
        <p:grpSp>
          <p:nvGrpSpPr>
            <p:cNvPr id="5" name="Group 4">
              <a:extLst>
                <a:ext uri="{FF2B5EF4-FFF2-40B4-BE49-F238E27FC236}">
                  <a16:creationId xmlns:a16="http://schemas.microsoft.com/office/drawing/2014/main" id="{E0EE167F-6446-44D8-94E7-55A6B34253C2}"/>
                </a:ext>
              </a:extLst>
            </p:cNvPr>
            <p:cNvGrpSpPr/>
            <p:nvPr/>
          </p:nvGrpSpPr>
          <p:grpSpPr>
            <a:xfrm>
              <a:off x="4345164" y="347050"/>
              <a:ext cx="453673" cy="122399"/>
              <a:chOff x="3844427" y="428446"/>
              <a:chExt cx="453673" cy="122399"/>
            </a:xfrm>
          </p:grpSpPr>
          <p:sp>
            <p:nvSpPr>
              <p:cNvPr id="9" name="Oval 8">
                <a:extLst>
                  <a:ext uri="{FF2B5EF4-FFF2-40B4-BE49-F238E27FC236}">
                    <a16:creationId xmlns:a16="http://schemas.microsoft.com/office/drawing/2014/main" id="{04A4EEB4-888C-4A53-B16F-25A6B3D14511}"/>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10" name="Oval 9">
                <a:extLst>
                  <a:ext uri="{FF2B5EF4-FFF2-40B4-BE49-F238E27FC236}">
                    <a16:creationId xmlns:a16="http://schemas.microsoft.com/office/drawing/2014/main" id="{069B80B2-5931-4FFB-BA8B-B630B4D49ED5}"/>
                  </a:ext>
                </a:extLst>
              </p:cNvPr>
              <p:cNvSpPr/>
              <p:nvPr/>
            </p:nvSpPr>
            <p:spPr>
              <a:xfrm>
                <a:off x="4010064"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11" name="Oval 10">
                <a:extLst>
                  <a:ext uri="{FF2B5EF4-FFF2-40B4-BE49-F238E27FC236}">
                    <a16:creationId xmlns:a16="http://schemas.microsoft.com/office/drawing/2014/main" id="{1ED94B53-0935-4EB3-A114-B1096F3E8F8D}"/>
                  </a:ext>
                </a:extLst>
              </p:cNvPr>
              <p:cNvSpPr/>
              <p:nvPr/>
            </p:nvSpPr>
            <p:spPr>
              <a:xfrm>
                <a:off x="4175701"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6" name="Title 11">
              <a:extLst>
                <a:ext uri="{FF2B5EF4-FFF2-40B4-BE49-F238E27FC236}">
                  <a16:creationId xmlns:a16="http://schemas.microsoft.com/office/drawing/2014/main" id="{505D816B-6D01-4380-A5A5-6DC1466191A8}"/>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i="0" kern="0" cap="all" spc="50" dirty="0">
                  <a:solidFill>
                    <a:schemeClr val="accent3"/>
                  </a:solidFill>
                  <a:latin typeface="Arial"/>
                  <a:cs typeface="Arial"/>
                </a:rPr>
                <a:t>‘</a:t>
              </a:r>
              <a:r>
                <a:rPr lang="en-US" sz="900" b="1" kern="0" cap="all" spc="50" dirty="0">
                  <a:solidFill>
                    <a:schemeClr val="accent3"/>
                  </a:solidFill>
                  <a:latin typeface="Arial"/>
                  <a:cs typeface="Arial"/>
                </a:rPr>
                <a:t>TRIC’, Small Business, and Entrepreneurship</a:t>
              </a:r>
              <a:endParaRPr lang="en-US" sz="900" b="1" i="0" kern="0" cap="all" spc="50" dirty="0">
                <a:solidFill>
                  <a:schemeClr val="accent3"/>
                </a:solidFill>
                <a:latin typeface="Arial"/>
                <a:cs typeface="Arial"/>
              </a:endParaRPr>
            </a:p>
          </p:txBody>
        </p:sp>
        <p:cxnSp>
          <p:nvCxnSpPr>
            <p:cNvPr id="7" name="Straight Connector 6">
              <a:extLst>
                <a:ext uri="{FF2B5EF4-FFF2-40B4-BE49-F238E27FC236}">
                  <a16:creationId xmlns:a16="http://schemas.microsoft.com/office/drawing/2014/main" id="{7F0E75E7-9AB2-4209-B4F9-7BFEB5099995}"/>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8E53498-C69B-4852-B4F4-844BD0D5B911}"/>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8536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C29A48E-A3A7-40D1-A26F-C45CADF7DDF2}"/>
              </a:ext>
            </a:extLst>
          </p:cNvPr>
          <p:cNvSpPr>
            <a:spLocks noGrp="1"/>
          </p:cNvSpPr>
          <p:nvPr>
            <p:ph type="title"/>
          </p:nvPr>
        </p:nvSpPr>
        <p:spPr>
          <a:xfrm>
            <a:off x="685800" y="772881"/>
            <a:ext cx="7772400" cy="1023643"/>
          </a:xfrm>
        </p:spPr>
        <p:txBody>
          <a:bodyPr/>
          <a:lstStyle/>
          <a:p>
            <a:r>
              <a:rPr lang="en-US" sz="3600" dirty="0"/>
              <a:t>Promising Examples of Local Efforts from </a:t>
            </a:r>
            <a:r>
              <a:rPr lang="en-US" sz="3600" i="1" dirty="0"/>
              <a:t>Investing in Rural Prosperity</a:t>
            </a:r>
            <a:endParaRPr lang="en-US" sz="3600" dirty="0"/>
          </a:p>
        </p:txBody>
      </p:sp>
      <p:sp>
        <p:nvSpPr>
          <p:cNvPr id="17" name="Content Placeholder 1">
            <a:extLst>
              <a:ext uri="{FF2B5EF4-FFF2-40B4-BE49-F238E27FC236}">
                <a16:creationId xmlns:a16="http://schemas.microsoft.com/office/drawing/2014/main" id="{B55322FA-9A5F-43AA-9DB6-5F64A9AD95C1}"/>
              </a:ext>
            </a:extLst>
          </p:cNvPr>
          <p:cNvSpPr>
            <a:spLocks noGrp="1"/>
          </p:cNvSpPr>
          <p:nvPr>
            <p:ph sz="quarter" idx="15"/>
          </p:nvPr>
        </p:nvSpPr>
        <p:spPr>
          <a:xfrm>
            <a:off x="685800" y="1883826"/>
            <a:ext cx="8056267" cy="4481633"/>
          </a:xfrm>
        </p:spPr>
        <p:txBody>
          <a:bodyPr/>
          <a:lstStyle/>
          <a:p>
            <a:pPr marL="285750" indent="-285750">
              <a:buFont typeface="Arial" panose="020B0604020202020204" pitchFamily="34" charset="0"/>
              <a:buChar char="•"/>
            </a:pPr>
            <a:r>
              <a:rPr lang="en-US" dirty="0"/>
              <a:t>In </a:t>
            </a:r>
            <a:r>
              <a:rPr lang="en-US" b="1" dirty="0"/>
              <a:t>Sacramento, California </a:t>
            </a:r>
            <a:r>
              <a:rPr lang="en-US" dirty="0"/>
              <a:t>economic development leaders, industry and university partners, and policy officials are working together to create a cohesive regional ecosystem to support the life sciences and agricultural biotechnology industry clusters.</a:t>
            </a:r>
          </a:p>
          <a:p>
            <a:pPr marL="285750" indent="-285750">
              <a:buFont typeface="Arial" panose="020B0604020202020204" pitchFamily="34" charset="0"/>
              <a:buChar char="•"/>
            </a:pPr>
            <a:r>
              <a:rPr lang="en-US" dirty="0"/>
              <a:t>In </a:t>
            </a:r>
            <a:r>
              <a:rPr lang="en-US" b="1" dirty="0"/>
              <a:t>Eastern West Virginia</a:t>
            </a:r>
            <a:r>
              <a:rPr lang="en-US" dirty="0"/>
              <a:t>, several partners came together to form the Ag Action Council, which identified significant potential for the region in developing industries reliant on biomass (biochar, biofuels, etc.).</a:t>
            </a:r>
          </a:p>
          <a:p>
            <a:pPr marL="573088" lvl="1" indent="-285750">
              <a:spcBef>
                <a:spcPts val="600"/>
              </a:spcBef>
              <a:buFont typeface="Wingdings" panose="05000000000000000000" pitchFamily="2" charset="2"/>
              <a:buChar char="§"/>
            </a:pPr>
            <a:r>
              <a:rPr lang="en-US" dirty="0"/>
              <a:t>Since the region has a concentration of raw materials useful for biomass, this asset-based approach leverages the region’s existing assets to create new opportunities.</a:t>
            </a:r>
          </a:p>
          <a:p>
            <a:pPr marL="285750" indent="-285750">
              <a:buFont typeface="Arial" panose="020B0604020202020204" pitchFamily="34" charset="0"/>
              <a:buChar char="•"/>
            </a:pPr>
            <a:r>
              <a:rPr lang="en-US" dirty="0">
                <a:ea typeface="Calibri" panose="020F0502020204030204" pitchFamily="34" charset="0"/>
              </a:rPr>
              <a:t>Higher Purpose Co. is an economic justice nonprofit in </a:t>
            </a:r>
            <a:r>
              <a:rPr lang="en-US" b="1" dirty="0">
                <a:ea typeface="Calibri" panose="020F0502020204030204" pitchFamily="34" charset="0"/>
              </a:rPr>
              <a:t>Mississippi </a:t>
            </a:r>
            <a:r>
              <a:rPr lang="en-US" dirty="0">
                <a:ea typeface="Calibri" panose="020F0502020204030204" pitchFamily="34" charset="0"/>
              </a:rPr>
              <a:t>that aims to build community wealth among Black Mississippians by advancing Black entrepreneurship and access to capital.</a:t>
            </a:r>
          </a:p>
          <a:p>
            <a:pPr marL="573088" lvl="1" indent="-285750">
              <a:spcBef>
                <a:spcPts val="600"/>
              </a:spcBef>
              <a:buFont typeface="Wingdings" panose="05000000000000000000" pitchFamily="2" charset="2"/>
              <a:buChar char="§"/>
            </a:pPr>
            <a:r>
              <a:rPr lang="en-US" dirty="0"/>
              <a:t>HPC’s work includes the Higher Purpose Funding Network, the Higher Purpose Business Fellowship, and the Higher Purpose Institute for Black Entrepreneurship.</a:t>
            </a:r>
          </a:p>
        </p:txBody>
      </p:sp>
      <p:grpSp>
        <p:nvGrpSpPr>
          <p:cNvPr id="13" name="Group 12">
            <a:extLst>
              <a:ext uri="{FF2B5EF4-FFF2-40B4-BE49-F238E27FC236}">
                <a16:creationId xmlns:a16="http://schemas.microsoft.com/office/drawing/2014/main" id="{645FE285-B461-4F30-8E28-73CA84D15454}"/>
              </a:ext>
            </a:extLst>
          </p:cNvPr>
          <p:cNvGrpSpPr/>
          <p:nvPr/>
        </p:nvGrpSpPr>
        <p:grpSpPr>
          <a:xfrm>
            <a:off x="685800" y="288678"/>
            <a:ext cx="7772400" cy="374888"/>
            <a:chOff x="685800" y="347050"/>
            <a:chExt cx="7772400" cy="374888"/>
          </a:xfrm>
        </p:grpSpPr>
        <p:grpSp>
          <p:nvGrpSpPr>
            <p:cNvPr id="14" name="Group 13">
              <a:extLst>
                <a:ext uri="{FF2B5EF4-FFF2-40B4-BE49-F238E27FC236}">
                  <a16:creationId xmlns:a16="http://schemas.microsoft.com/office/drawing/2014/main" id="{50F113C0-C1A9-4111-B9FD-9800C4F6F2E9}"/>
                </a:ext>
              </a:extLst>
            </p:cNvPr>
            <p:cNvGrpSpPr/>
            <p:nvPr/>
          </p:nvGrpSpPr>
          <p:grpSpPr>
            <a:xfrm>
              <a:off x="4345164" y="347050"/>
              <a:ext cx="453673" cy="122399"/>
              <a:chOff x="3844427" y="428446"/>
              <a:chExt cx="453673" cy="122399"/>
            </a:xfrm>
          </p:grpSpPr>
          <p:sp>
            <p:nvSpPr>
              <p:cNvPr id="29" name="Oval 28">
                <a:extLst>
                  <a:ext uri="{FF2B5EF4-FFF2-40B4-BE49-F238E27FC236}">
                    <a16:creationId xmlns:a16="http://schemas.microsoft.com/office/drawing/2014/main" id="{E1845F48-D45A-44EA-9005-6DF95FCDF10B}"/>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30" name="Oval 29">
                <a:extLst>
                  <a:ext uri="{FF2B5EF4-FFF2-40B4-BE49-F238E27FC236}">
                    <a16:creationId xmlns:a16="http://schemas.microsoft.com/office/drawing/2014/main" id="{B76CAFA2-1CE5-44ED-BB43-4914289E474F}"/>
                  </a:ext>
                </a:extLst>
              </p:cNvPr>
              <p:cNvSpPr/>
              <p:nvPr/>
            </p:nvSpPr>
            <p:spPr>
              <a:xfrm>
                <a:off x="4010064"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31" name="Oval 30">
                <a:extLst>
                  <a:ext uri="{FF2B5EF4-FFF2-40B4-BE49-F238E27FC236}">
                    <a16:creationId xmlns:a16="http://schemas.microsoft.com/office/drawing/2014/main" id="{6CB666DD-1A96-4DF2-B51F-328130DD5BBA}"/>
                  </a:ext>
                </a:extLst>
              </p:cNvPr>
              <p:cNvSpPr/>
              <p:nvPr/>
            </p:nvSpPr>
            <p:spPr>
              <a:xfrm>
                <a:off x="4175701"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15" name="Title 11">
              <a:extLst>
                <a:ext uri="{FF2B5EF4-FFF2-40B4-BE49-F238E27FC236}">
                  <a16:creationId xmlns:a16="http://schemas.microsoft.com/office/drawing/2014/main" id="{A97D544B-86DA-418A-AE9C-906CB875BDC0}"/>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i="0" kern="0" cap="all" spc="50" dirty="0">
                  <a:solidFill>
                    <a:schemeClr val="accent3"/>
                  </a:solidFill>
                  <a:latin typeface="Arial"/>
                  <a:cs typeface="Arial"/>
                </a:rPr>
                <a:t>‘</a:t>
              </a:r>
              <a:r>
                <a:rPr lang="en-US" sz="900" b="1" kern="0" cap="all" spc="50" dirty="0">
                  <a:solidFill>
                    <a:schemeClr val="accent3"/>
                  </a:solidFill>
                  <a:latin typeface="Arial"/>
                  <a:cs typeface="Arial"/>
                </a:rPr>
                <a:t>TRIC’, Small Business, and Entrepreneurship</a:t>
              </a:r>
              <a:endParaRPr lang="en-US" sz="900" b="1" i="0" kern="0" cap="all" spc="50" dirty="0">
                <a:solidFill>
                  <a:schemeClr val="accent3"/>
                </a:solidFill>
                <a:latin typeface="Arial"/>
                <a:cs typeface="Arial"/>
              </a:endParaRPr>
            </a:p>
          </p:txBody>
        </p:sp>
        <p:cxnSp>
          <p:nvCxnSpPr>
            <p:cNvPr id="27" name="Straight Connector 26">
              <a:extLst>
                <a:ext uri="{FF2B5EF4-FFF2-40B4-BE49-F238E27FC236}">
                  <a16:creationId xmlns:a16="http://schemas.microsoft.com/office/drawing/2014/main" id="{863F7EF2-D1AC-4E43-B769-C217B71E86C3}"/>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E04676C-508C-46DF-BB1B-7C77ED7E1517}"/>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6966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C29A48E-A3A7-40D1-A26F-C45CADF7DDF2}"/>
              </a:ext>
            </a:extLst>
          </p:cNvPr>
          <p:cNvSpPr>
            <a:spLocks noGrp="1"/>
          </p:cNvSpPr>
          <p:nvPr>
            <p:ph type="title"/>
          </p:nvPr>
        </p:nvSpPr>
        <p:spPr>
          <a:xfrm>
            <a:off x="685800" y="772882"/>
            <a:ext cx="7772400" cy="557784"/>
          </a:xfrm>
        </p:spPr>
        <p:txBody>
          <a:bodyPr/>
          <a:lstStyle/>
          <a:p>
            <a:r>
              <a:rPr lang="en-US" sz="3600" dirty="0"/>
              <a:t>Promising Examples from </a:t>
            </a:r>
            <a:r>
              <a:rPr lang="en-US" sz="3600" i="1" dirty="0"/>
              <a:t>IRP</a:t>
            </a:r>
            <a:r>
              <a:rPr lang="en-US" sz="3600" dirty="0"/>
              <a:t> (continued)</a:t>
            </a:r>
          </a:p>
        </p:txBody>
      </p:sp>
      <p:sp>
        <p:nvSpPr>
          <p:cNvPr id="17" name="Content Placeholder 1">
            <a:extLst>
              <a:ext uri="{FF2B5EF4-FFF2-40B4-BE49-F238E27FC236}">
                <a16:creationId xmlns:a16="http://schemas.microsoft.com/office/drawing/2014/main" id="{B55322FA-9A5F-43AA-9DB6-5F64A9AD95C1}"/>
              </a:ext>
            </a:extLst>
          </p:cNvPr>
          <p:cNvSpPr>
            <a:spLocks noGrp="1"/>
          </p:cNvSpPr>
          <p:nvPr>
            <p:ph sz="quarter" idx="15"/>
          </p:nvPr>
        </p:nvSpPr>
        <p:spPr>
          <a:xfrm>
            <a:off x="685800" y="1607736"/>
            <a:ext cx="8056267" cy="4757723"/>
          </a:xfrm>
        </p:spPr>
        <p:txBody>
          <a:bodyPr/>
          <a:lstStyle/>
          <a:p>
            <a:pPr marL="285750" indent="-285750">
              <a:buFont typeface="Arial" panose="020B0604020202020204" pitchFamily="34" charset="0"/>
              <a:buChar char="•"/>
            </a:pPr>
            <a:r>
              <a:rPr lang="en-US" dirty="0"/>
              <a:t>CEI of </a:t>
            </a:r>
            <a:r>
              <a:rPr lang="en-US" b="1" dirty="0"/>
              <a:t>Maine </a:t>
            </a:r>
            <a:r>
              <a:rPr lang="en-US" dirty="0"/>
              <a:t>operates the </a:t>
            </a:r>
            <a:r>
              <a:rPr lang="en-US" dirty="0" err="1"/>
              <a:t>StartSmart</a:t>
            </a:r>
            <a:r>
              <a:rPr lang="en-US" dirty="0"/>
              <a:t> program, which provides no-cost, confidential, and linguistically and culturally sensitive business advice to community members who are refugees and immigrants.</a:t>
            </a:r>
          </a:p>
          <a:p>
            <a:pPr marL="573088" lvl="1" indent="-285750">
              <a:spcBef>
                <a:spcPts val="600"/>
              </a:spcBef>
              <a:buFont typeface="Wingdings" panose="05000000000000000000" pitchFamily="2" charset="2"/>
              <a:buChar char="§"/>
            </a:pPr>
            <a:r>
              <a:rPr lang="en-US" dirty="0"/>
              <a:t>They also offer Sharia-compliant financing options for their Muslim clients to ensure they have access to culturally appropriate financing.</a:t>
            </a:r>
          </a:p>
          <a:p>
            <a:pPr marL="285750" indent="-285750">
              <a:buFont typeface="Arial" panose="020B0604020202020204" pitchFamily="34" charset="0"/>
              <a:buChar char="•"/>
            </a:pPr>
            <a:r>
              <a:rPr lang="en-US" dirty="0"/>
              <a:t>Wallowa Resources in </a:t>
            </a:r>
            <a:r>
              <a:rPr lang="en-US" b="1" dirty="0"/>
              <a:t>Oregon </a:t>
            </a:r>
            <a:r>
              <a:rPr lang="en-US" dirty="0"/>
              <a:t>has expanded opportunities in the forest sector beyond timber harvest to include forest and watershed restoration.</a:t>
            </a:r>
          </a:p>
          <a:p>
            <a:pPr marL="573088" lvl="1" indent="-285750">
              <a:spcBef>
                <a:spcPts val="600"/>
              </a:spcBef>
              <a:buFont typeface="Wingdings" panose="05000000000000000000" pitchFamily="2" charset="2"/>
              <a:buChar char="§"/>
            </a:pPr>
            <a:r>
              <a:rPr lang="en-US" dirty="0"/>
              <a:t>Their work has included supporting the use of small-diameter logs by directly investing in businesses and small-scale, distributed renewable energy technologies.</a:t>
            </a:r>
          </a:p>
          <a:p>
            <a:pPr marL="285750" indent="-285750">
              <a:buFont typeface="Arial" panose="020B0604020202020204" pitchFamily="34" charset="0"/>
              <a:buChar char="•"/>
            </a:pPr>
            <a:r>
              <a:rPr lang="en-US" dirty="0">
                <a:ea typeface="Calibri" panose="020F0502020204030204" pitchFamily="34" charset="0"/>
              </a:rPr>
              <a:t>Great Lakes Community Action Partnership supports entrepreneurship in </a:t>
            </a:r>
            <a:r>
              <a:rPr lang="en-US" b="1" dirty="0">
                <a:ea typeface="Calibri" panose="020F0502020204030204" pitchFamily="34" charset="0"/>
              </a:rPr>
              <a:t>Ohio</a:t>
            </a:r>
            <a:r>
              <a:rPr lang="en-US" dirty="0">
                <a:ea typeface="Calibri" panose="020F0502020204030204" pitchFamily="34" charset="0"/>
              </a:rPr>
              <a:t> through their Entrepreneurial Communities Initiative, which is funded through USDA’s Rural Community Development Initiative.</a:t>
            </a:r>
            <a:endParaRPr lang="en-US" b="1" dirty="0">
              <a:ea typeface="Calibri" panose="020F0502020204030204" pitchFamily="34" charset="0"/>
            </a:endParaRPr>
          </a:p>
          <a:p>
            <a:pPr marL="573088" lvl="1" indent="-285750">
              <a:spcBef>
                <a:spcPts val="600"/>
              </a:spcBef>
              <a:buFont typeface="Wingdings" panose="05000000000000000000" pitchFamily="2" charset="2"/>
              <a:buChar char="§"/>
            </a:pPr>
            <a:r>
              <a:rPr lang="en-US" dirty="0"/>
              <a:t>GLCAP designed the program with certain core elements they believe are crucial to the success of the program, while being flexible enough to meet the needs of communities with differing capacities, assets and goals.</a:t>
            </a:r>
          </a:p>
        </p:txBody>
      </p:sp>
      <p:grpSp>
        <p:nvGrpSpPr>
          <p:cNvPr id="13" name="Group 12">
            <a:extLst>
              <a:ext uri="{FF2B5EF4-FFF2-40B4-BE49-F238E27FC236}">
                <a16:creationId xmlns:a16="http://schemas.microsoft.com/office/drawing/2014/main" id="{4F694B24-AAF6-4E17-817A-0935B6D9D833}"/>
              </a:ext>
            </a:extLst>
          </p:cNvPr>
          <p:cNvGrpSpPr/>
          <p:nvPr/>
        </p:nvGrpSpPr>
        <p:grpSpPr>
          <a:xfrm>
            <a:off x="685800" y="288678"/>
            <a:ext cx="7772400" cy="374888"/>
            <a:chOff x="685800" y="347050"/>
            <a:chExt cx="7772400" cy="374888"/>
          </a:xfrm>
        </p:grpSpPr>
        <p:grpSp>
          <p:nvGrpSpPr>
            <p:cNvPr id="14" name="Group 13">
              <a:extLst>
                <a:ext uri="{FF2B5EF4-FFF2-40B4-BE49-F238E27FC236}">
                  <a16:creationId xmlns:a16="http://schemas.microsoft.com/office/drawing/2014/main" id="{B87D741C-9FC4-479A-B72E-367ED8F01115}"/>
                </a:ext>
              </a:extLst>
            </p:cNvPr>
            <p:cNvGrpSpPr/>
            <p:nvPr/>
          </p:nvGrpSpPr>
          <p:grpSpPr>
            <a:xfrm>
              <a:off x="4345164" y="347050"/>
              <a:ext cx="453673" cy="122399"/>
              <a:chOff x="3844427" y="428446"/>
              <a:chExt cx="453673" cy="122399"/>
            </a:xfrm>
          </p:grpSpPr>
          <p:sp>
            <p:nvSpPr>
              <p:cNvPr id="29" name="Oval 28">
                <a:extLst>
                  <a:ext uri="{FF2B5EF4-FFF2-40B4-BE49-F238E27FC236}">
                    <a16:creationId xmlns:a16="http://schemas.microsoft.com/office/drawing/2014/main" id="{4065F1CA-E403-4AEF-B88E-55C3D26DAB6D}"/>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30" name="Oval 29">
                <a:extLst>
                  <a:ext uri="{FF2B5EF4-FFF2-40B4-BE49-F238E27FC236}">
                    <a16:creationId xmlns:a16="http://schemas.microsoft.com/office/drawing/2014/main" id="{E3A5B8C2-6592-4797-81B8-38FA50EB8C0B}"/>
                  </a:ext>
                </a:extLst>
              </p:cNvPr>
              <p:cNvSpPr/>
              <p:nvPr/>
            </p:nvSpPr>
            <p:spPr>
              <a:xfrm>
                <a:off x="4010064"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31" name="Oval 30">
                <a:extLst>
                  <a:ext uri="{FF2B5EF4-FFF2-40B4-BE49-F238E27FC236}">
                    <a16:creationId xmlns:a16="http://schemas.microsoft.com/office/drawing/2014/main" id="{6D4A19EB-504C-4CFA-B23E-006A9F720030}"/>
                  </a:ext>
                </a:extLst>
              </p:cNvPr>
              <p:cNvSpPr/>
              <p:nvPr/>
            </p:nvSpPr>
            <p:spPr>
              <a:xfrm>
                <a:off x="4175701"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15" name="Title 11">
              <a:extLst>
                <a:ext uri="{FF2B5EF4-FFF2-40B4-BE49-F238E27FC236}">
                  <a16:creationId xmlns:a16="http://schemas.microsoft.com/office/drawing/2014/main" id="{FD56073E-33D1-4423-8758-2E5AC972F7F4}"/>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i="0" kern="0" cap="all" spc="50" dirty="0">
                  <a:solidFill>
                    <a:schemeClr val="accent3"/>
                  </a:solidFill>
                  <a:latin typeface="Arial"/>
                  <a:cs typeface="Arial"/>
                </a:rPr>
                <a:t>‘</a:t>
              </a:r>
              <a:r>
                <a:rPr lang="en-US" sz="900" b="1" kern="0" cap="all" spc="50" dirty="0">
                  <a:solidFill>
                    <a:schemeClr val="accent3"/>
                  </a:solidFill>
                  <a:latin typeface="Arial"/>
                  <a:cs typeface="Arial"/>
                </a:rPr>
                <a:t>TRIC’, Small Business, and Entrepreneurship</a:t>
              </a:r>
              <a:endParaRPr lang="en-US" sz="900" b="1" i="0" kern="0" cap="all" spc="50" dirty="0">
                <a:solidFill>
                  <a:schemeClr val="accent3"/>
                </a:solidFill>
                <a:latin typeface="Arial"/>
                <a:cs typeface="Arial"/>
              </a:endParaRPr>
            </a:p>
          </p:txBody>
        </p:sp>
        <p:cxnSp>
          <p:nvCxnSpPr>
            <p:cNvPr id="27" name="Straight Connector 26">
              <a:extLst>
                <a:ext uri="{FF2B5EF4-FFF2-40B4-BE49-F238E27FC236}">
                  <a16:creationId xmlns:a16="http://schemas.microsoft.com/office/drawing/2014/main" id="{F4475C85-5BA5-4795-A2D5-BB8FFBC4A148}"/>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E2C4501-E617-40B8-BE7C-301AF2E23E89}"/>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23591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A04D2-6377-4FD5-8575-5752196DFFDE}"/>
              </a:ext>
            </a:extLst>
          </p:cNvPr>
          <p:cNvSpPr>
            <a:spLocks noGrp="1"/>
          </p:cNvSpPr>
          <p:nvPr>
            <p:ph sz="quarter" idx="15"/>
          </p:nvPr>
        </p:nvSpPr>
        <p:spPr>
          <a:xfrm>
            <a:off x="685800" y="801189"/>
            <a:ext cx="7772400" cy="4913813"/>
          </a:xfrm>
        </p:spPr>
        <p:txBody>
          <a:bodyPr/>
          <a:lstStyle/>
          <a:p>
            <a:pPr algn="ctr"/>
            <a:endParaRPr lang="en-US" dirty="0"/>
          </a:p>
          <a:p>
            <a:pPr algn="ctr"/>
            <a:endParaRPr lang="en-US" dirty="0"/>
          </a:p>
          <a:p>
            <a:pPr algn="ctr"/>
            <a:r>
              <a:rPr lang="en-US" sz="3600" dirty="0"/>
              <a:t>Thank you!</a:t>
            </a:r>
          </a:p>
          <a:p>
            <a:pPr algn="ctr"/>
            <a:endParaRPr lang="en-US" sz="3600" dirty="0"/>
          </a:p>
          <a:p>
            <a:pPr algn="ctr"/>
            <a:r>
              <a:rPr lang="en-US" sz="3600" dirty="0"/>
              <a:t>Questions?</a:t>
            </a:r>
          </a:p>
          <a:p>
            <a:pPr algn="ctr"/>
            <a:endParaRPr lang="en-US" sz="3600" dirty="0"/>
          </a:p>
          <a:p>
            <a:pPr algn="ctr">
              <a:spcBef>
                <a:spcPts val="0"/>
              </a:spcBef>
            </a:pPr>
            <a:r>
              <a:rPr lang="en-US" sz="2000" dirty="0"/>
              <a:t>Andrew Dumont</a:t>
            </a:r>
          </a:p>
          <a:p>
            <a:pPr algn="ctr">
              <a:spcBef>
                <a:spcPts val="0"/>
              </a:spcBef>
            </a:pPr>
            <a:r>
              <a:rPr lang="en-US" sz="2000" dirty="0"/>
              <a:t>Lead Community Development Analyst</a:t>
            </a:r>
          </a:p>
          <a:p>
            <a:pPr algn="ctr">
              <a:spcBef>
                <a:spcPts val="0"/>
              </a:spcBef>
            </a:pPr>
            <a:r>
              <a:rPr lang="en-US" sz="2000" dirty="0"/>
              <a:t>Federal Reserve Board</a:t>
            </a:r>
          </a:p>
          <a:p>
            <a:pPr algn="ctr">
              <a:spcBef>
                <a:spcPts val="0"/>
              </a:spcBef>
            </a:pPr>
            <a:r>
              <a:rPr lang="en-US" sz="2000" dirty="0">
                <a:hlinkClick r:id="rId3"/>
              </a:rPr>
              <a:t>Andrew.m.Dumont@frb.gov</a:t>
            </a:r>
            <a:endParaRPr lang="en-US" sz="2800" dirty="0"/>
          </a:p>
        </p:txBody>
      </p:sp>
    </p:spTree>
    <p:extLst>
      <p:ext uri="{BB962C8B-B14F-4D97-AF65-F5344CB8AC3E}">
        <p14:creationId xmlns:p14="http://schemas.microsoft.com/office/powerpoint/2010/main" val="369064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85800" y="802138"/>
            <a:ext cx="7772400" cy="914402"/>
          </a:xfrm>
          <a:prstGeom prst="rect">
            <a:avLst/>
          </a:prstGeom>
        </p:spPr>
        <p:txBody>
          <a:bodyPr vert="horz" lIns="0" tIns="0" rIns="0" bIns="0" rtlCol="0" anchor="t">
            <a:noAutofit/>
          </a:bodyPr>
          <a:lstStyle>
            <a:lvl1pPr>
              <a:defRPr baseline="0"/>
            </a:lvl1pPr>
          </a:lstStyle>
          <a:p>
            <a:r>
              <a:rPr lang="en-US" dirty="0"/>
              <a:t>Table of Contents</a:t>
            </a:r>
          </a:p>
        </p:txBody>
      </p:sp>
      <p:sp>
        <p:nvSpPr>
          <p:cNvPr id="25" name="Text Placeholder 74">
            <a:hlinkClick r:id="" action="ppaction://noaction"/>
          </p:cNvPr>
          <p:cNvSpPr txBox="1">
            <a:spLocks/>
          </p:cNvSpPr>
          <p:nvPr/>
        </p:nvSpPr>
        <p:spPr>
          <a:xfrm>
            <a:off x="1466665" y="2053606"/>
            <a:ext cx="6928397" cy="595324"/>
          </a:xfrm>
          <a:prstGeom prst="rect">
            <a:avLst/>
          </a:prstGeom>
        </p:spPr>
        <p:txBody>
          <a:bodyPr vert="horz" lIns="0" tIns="0" rIns="0" bIns="0" rtlCol="0">
            <a:noAutofit/>
          </a:bodyPr>
          <a:lstStyle>
            <a:lvl1pPr marL="0" marR="0" indent="0" algn="l" defTabSz="914400" rtl="0" eaLnBrk="1" fontAlgn="auto" latinLnBrk="0" hangingPunct="1">
              <a:lnSpc>
                <a:spcPct val="120000"/>
              </a:lnSpc>
              <a:spcBef>
                <a:spcPts val="600"/>
              </a:spcBef>
              <a:spcAft>
                <a:spcPts val="1200"/>
              </a:spcAft>
              <a:buClrTx/>
              <a:buSzTx/>
              <a:buFont typeface="Arial" panose="020B0604020202020204" pitchFamily="34" charset="0"/>
              <a:buChar char="​"/>
              <a:tabLst/>
              <a:defRPr sz="1800" b="0" i="0" kern="1200">
                <a:solidFill>
                  <a:srgbClr val="004266"/>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00" b="1" i="1" dirty="0">
                <a:solidFill>
                  <a:schemeClr val="accent3"/>
                </a:solidFill>
                <a:cs typeface="Georgia"/>
              </a:rPr>
              <a:t>Investing in Rural Prosperity</a:t>
            </a:r>
            <a:r>
              <a:rPr lang="en-US" sz="1600" b="1" dirty="0">
                <a:solidFill>
                  <a:schemeClr val="accent3"/>
                </a:solidFill>
                <a:cs typeface="Georgia"/>
              </a:rPr>
              <a:t>: An overview</a:t>
            </a:r>
            <a:endParaRPr lang="en-US" sz="1600" b="1" i="1" dirty="0">
              <a:solidFill>
                <a:schemeClr val="accent3"/>
              </a:solidFill>
              <a:cs typeface="Georgia"/>
            </a:endParaRPr>
          </a:p>
          <a:p>
            <a:endParaRPr lang="en-US" sz="1600" b="1" dirty="0">
              <a:solidFill>
                <a:schemeClr val="accent3"/>
              </a:solidFill>
              <a:latin typeface="Georgia"/>
              <a:cs typeface="Georgia"/>
            </a:endParaRPr>
          </a:p>
        </p:txBody>
      </p:sp>
      <p:sp>
        <p:nvSpPr>
          <p:cNvPr id="26" name="Text Placeholder 75"/>
          <p:cNvSpPr txBox="1">
            <a:spLocks/>
          </p:cNvSpPr>
          <p:nvPr/>
        </p:nvSpPr>
        <p:spPr>
          <a:xfrm>
            <a:off x="685800" y="1984252"/>
            <a:ext cx="780866" cy="664677"/>
          </a:xfrm>
          <a:prstGeom prst="rect">
            <a:avLst/>
          </a:prstGeom>
        </p:spPr>
        <p:txBody>
          <a:bodyPr vert="horz" lIns="0" tIns="0" rIns="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Char char="​"/>
              <a:defRPr sz="5000" b="0" i="0" kern="1200">
                <a:solidFill>
                  <a:schemeClr val="accent2"/>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b="1" dirty="0"/>
              <a:t>1</a:t>
            </a:r>
          </a:p>
        </p:txBody>
      </p:sp>
      <p:sp>
        <p:nvSpPr>
          <p:cNvPr id="27" name="Text Placeholder 76">
            <a:hlinkClick r:id="" action="ppaction://noaction"/>
          </p:cNvPr>
          <p:cNvSpPr txBox="1">
            <a:spLocks/>
          </p:cNvSpPr>
          <p:nvPr/>
        </p:nvSpPr>
        <p:spPr>
          <a:xfrm>
            <a:off x="1466665" y="2968007"/>
            <a:ext cx="6928397" cy="597346"/>
          </a:xfrm>
          <a:prstGeom prst="rect">
            <a:avLst/>
          </a:prstGeom>
        </p:spPr>
        <p:txBody>
          <a:bodyPr vert="horz" lIns="0" tIns="0" rIns="0" bIns="0" rtlCol="0">
            <a:noAutofit/>
          </a:bodyPr>
          <a:lstStyle>
            <a:lvl1pPr marL="0" marR="0" indent="0" algn="l" defTabSz="914400" rtl="0" eaLnBrk="1" fontAlgn="auto" latinLnBrk="0" hangingPunct="1">
              <a:lnSpc>
                <a:spcPct val="120000"/>
              </a:lnSpc>
              <a:spcBef>
                <a:spcPts val="600"/>
              </a:spcBef>
              <a:spcAft>
                <a:spcPts val="1200"/>
              </a:spcAft>
              <a:buClrTx/>
              <a:buSzTx/>
              <a:buFont typeface="Arial" panose="020B0604020202020204" pitchFamily="34" charset="0"/>
              <a:buChar char="​"/>
              <a:tabLst/>
              <a:defRPr sz="1800" b="0" i="0" kern="1200">
                <a:solidFill>
                  <a:srgbClr val="004266"/>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00" b="1" dirty="0">
                <a:solidFill>
                  <a:schemeClr val="accent3"/>
                </a:solidFill>
                <a:cs typeface="Georgia"/>
              </a:rPr>
              <a:t>TRIC: A Framework for Fostering Shared Economic Prosperity</a:t>
            </a:r>
          </a:p>
          <a:p>
            <a:endParaRPr lang="en-US" sz="1600" b="1" dirty="0">
              <a:solidFill>
                <a:schemeClr val="accent3"/>
              </a:solidFill>
              <a:latin typeface="Georgia"/>
              <a:cs typeface="Georgia"/>
            </a:endParaRPr>
          </a:p>
          <a:p>
            <a:endParaRPr lang="en-US" sz="1600" b="1" dirty="0">
              <a:solidFill>
                <a:schemeClr val="accent3"/>
              </a:solidFill>
              <a:latin typeface="Georgia"/>
              <a:cs typeface="Georgia"/>
            </a:endParaRPr>
          </a:p>
        </p:txBody>
      </p:sp>
      <p:sp>
        <p:nvSpPr>
          <p:cNvPr id="28" name="Text Placeholder 77"/>
          <p:cNvSpPr txBox="1">
            <a:spLocks/>
          </p:cNvSpPr>
          <p:nvPr/>
        </p:nvSpPr>
        <p:spPr>
          <a:xfrm>
            <a:off x="685800" y="2898654"/>
            <a:ext cx="780866" cy="666699"/>
          </a:xfrm>
          <a:prstGeom prst="rect">
            <a:avLst/>
          </a:prstGeom>
        </p:spPr>
        <p:txBody>
          <a:bodyPr vert="horz" lIns="0" tIns="0" rIns="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Char char="​"/>
              <a:defRPr sz="5000" b="0" i="0" kern="1200">
                <a:solidFill>
                  <a:schemeClr val="accent2"/>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b="1" dirty="0"/>
              <a:t>2</a:t>
            </a:r>
          </a:p>
        </p:txBody>
      </p:sp>
      <p:cxnSp>
        <p:nvCxnSpPr>
          <p:cNvPr id="29" name="Straight Connector 28"/>
          <p:cNvCxnSpPr>
            <a:cxnSpLocks/>
          </p:cNvCxnSpPr>
          <p:nvPr/>
        </p:nvCxnSpPr>
        <p:spPr>
          <a:xfrm>
            <a:off x="685800" y="1954142"/>
            <a:ext cx="7709263"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cxnSpLocks/>
          </p:cNvCxnSpPr>
          <p:nvPr/>
        </p:nvCxnSpPr>
        <p:spPr>
          <a:xfrm>
            <a:off x="685800" y="2868543"/>
            <a:ext cx="7709263"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1" name="Text Placeholder 74">
            <a:hlinkClick r:id="" action="ppaction://noaction"/>
          </p:cNvPr>
          <p:cNvSpPr txBox="1">
            <a:spLocks/>
          </p:cNvSpPr>
          <p:nvPr/>
        </p:nvSpPr>
        <p:spPr>
          <a:xfrm>
            <a:off x="1466666" y="3882407"/>
            <a:ext cx="6928396" cy="596333"/>
          </a:xfrm>
          <a:prstGeom prst="rect">
            <a:avLst/>
          </a:prstGeom>
        </p:spPr>
        <p:txBody>
          <a:bodyPr vert="horz" lIns="0" tIns="0" rIns="0" bIns="0" rtlCol="0">
            <a:noAutofit/>
          </a:bodyPr>
          <a:lstStyle>
            <a:lvl1pPr marL="0" marR="0" indent="0" algn="l" defTabSz="914400" rtl="0" eaLnBrk="1" fontAlgn="auto" latinLnBrk="0" hangingPunct="1">
              <a:lnSpc>
                <a:spcPct val="120000"/>
              </a:lnSpc>
              <a:spcBef>
                <a:spcPts val="600"/>
              </a:spcBef>
              <a:spcAft>
                <a:spcPts val="1200"/>
              </a:spcAft>
              <a:buClrTx/>
              <a:buSzTx/>
              <a:buFont typeface="Arial" panose="020B0604020202020204" pitchFamily="34" charset="0"/>
              <a:buChar char="​"/>
              <a:tabLst/>
              <a:defRPr sz="1800" b="0" i="0" kern="1200">
                <a:solidFill>
                  <a:srgbClr val="004266"/>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1600" b="1" dirty="0">
                <a:solidFill>
                  <a:schemeClr val="accent3"/>
                </a:solidFill>
                <a:cs typeface="Georgia"/>
              </a:rPr>
              <a:t>Supporting Small Business and Entrepreneurship using TRIC Principles</a:t>
            </a:r>
          </a:p>
        </p:txBody>
      </p:sp>
      <p:sp>
        <p:nvSpPr>
          <p:cNvPr id="32" name="Text Placeholder 75"/>
          <p:cNvSpPr txBox="1">
            <a:spLocks/>
          </p:cNvSpPr>
          <p:nvPr/>
        </p:nvSpPr>
        <p:spPr>
          <a:xfrm>
            <a:off x="685800" y="3813055"/>
            <a:ext cx="780866" cy="665686"/>
          </a:xfrm>
          <a:prstGeom prst="rect">
            <a:avLst/>
          </a:prstGeom>
        </p:spPr>
        <p:txBody>
          <a:bodyPr vert="horz" lIns="0" tIns="0" rIns="0" bIns="0" rtlCol="0">
            <a:noAutofit/>
          </a:bodyPr>
          <a:lstStyle>
            <a:lvl1pPr marL="0" indent="0" algn="l" defTabSz="914400" rtl="0" eaLnBrk="1" latinLnBrk="0" hangingPunct="1">
              <a:lnSpc>
                <a:spcPct val="85000"/>
              </a:lnSpc>
              <a:spcBef>
                <a:spcPts val="0"/>
              </a:spcBef>
              <a:spcAft>
                <a:spcPts val="0"/>
              </a:spcAft>
              <a:buFont typeface="Arial" panose="020B0604020202020204" pitchFamily="34" charset="0"/>
              <a:buChar char="​"/>
              <a:defRPr sz="5000" b="0" i="0" kern="1200">
                <a:solidFill>
                  <a:schemeClr val="accent2"/>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b="1" dirty="0"/>
              <a:t>3</a:t>
            </a:r>
          </a:p>
        </p:txBody>
      </p:sp>
      <p:cxnSp>
        <p:nvCxnSpPr>
          <p:cNvPr id="35" name="Straight Connector 34"/>
          <p:cNvCxnSpPr>
            <a:cxnSpLocks/>
          </p:cNvCxnSpPr>
          <p:nvPr/>
        </p:nvCxnSpPr>
        <p:spPr>
          <a:xfrm>
            <a:off x="685800" y="3782944"/>
            <a:ext cx="7709263"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85800" y="1768895"/>
            <a:ext cx="685800" cy="138499"/>
          </a:xfrm>
          <a:prstGeom prst="rect">
            <a:avLst/>
          </a:prstGeom>
        </p:spPr>
        <p:txBody>
          <a:bodyPr wrap="square" lIns="0" tIns="0" rIns="0" bIns="0" rtlCol="0">
            <a:spAutoFit/>
          </a:bodyPr>
          <a:lstStyle/>
          <a:p>
            <a:r>
              <a:rPr lang="en-US" sz="900" b="1" kern="0" spc="50" dirty="0">
                <a:solidFill>
                  <a:schemeClr val="accent3"/>
                </a:solidFill>
                <a:latin typeface="Arial"/>
                <a:cs typeface="Arial"/>
              </a:rPr>
              <a:t>SECTION</a:t>
            </a:r>
          </a:p>
        </p:txBody>
      </p:sp>
      <p:sp>
        <p:nvSpPr>
          <p:cNvPr id="41" name="TextBox 40"/>
          <p:cNvSpPr txBox="1"/>
          <p:nvPr/>
        </p:nvSpPr>
        <p:spPr>
          <a:xfrm>
            <a:off x="685800" y="2682283"/>
            <a:ext cx="685800" cy="138499"/>
          </a:xfrm>
          <a:prstGeom prst="rect">
            <a:avLst/>
          </a:prstGeom>
        </p:spPr>
        <p:txBody>
          <a:bodyPr wrap="square" lIns="0" tIns="0" rIns="0" bIns="0" rtlCol="0">
            <a:spAutoFit/>
          </a:bodyPr>
          <a:lstStyle/>
          <a:p>
            <a:r>
              <a:rPr lang="en-US" sz="900" b="1" kern="0" spc="50" dirty="0">
                <a:solidFill>
                  <a:schemeClr val="accent3"/>
                </a:solidFill>
                <a:latin typeface="Arial"/>
                <a:cs typeface="Arial"/>
              </a:rPr>
              <a:t>SECTION</a:t>
            </a:r>
          </a:p>
        </p:txBody>
      </p:sp>
      <p:sp>
        <p:nvSpPr>
          <p:cNvPr id="42" name="TextBox 41"/>
          <p:cNvSpPr txBox="1"/>
          <p:nvPr/>
        </p:nvSpPr>
        <p:spPr>
          <a:xfrm>
            <a:off x="685800" y="3595671"/>
            <a:ext cx="685800" cy="138499"/>
          </a:xfrm>
          <a:prstGeom prst="rect">
            <a:avLst/>
          </a:prstGeom>
        </p:spPr>
        <p:txBody>
          <a:bodyPr wrap="square" lIns="0" tIns="0" rIns="0" bIns="0" rtlCol="0">
            <a:spAutoFit/>
          </a:bodyPr>
          <a:lstStyle/>
          <a:p>
            <a:r>
              <a:rPr lang="en-US" sz="900" b="1" kern="0" spc="50" dirty="0">
                <a:solidFill>
                  <a:schemeClr val="accent3"/>
                </a:solidFill>
                <a:latin typeface="Arial"/>
                <a:cs typeface="Arial"/>
              </a:rPr>
              <a:t>SECTION</a:t>
            </a:r>
          </a:p>
        </p:txBody>
      </p:sp>
    </p:spTree>
    <p:extLst>
      <p:ext uri="{BB962C8B-B14F-4D97-AF65-F5344CB8AC3E}">
        <p14:creationId xmlns:p14="http://schemas.microsoft.com/office/powerpoint/2010/main" val="210962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000A0-19E2-484B-A0F4-B2C36F903FA3}"/>
              </a:ext>
            </a:extLst>
          </p:cNvPr>
          <p:cNvSpPr>
            <a:spLocks noGrp="1"/>
          </p:cNvSpPr>
          <p:nvPr>
            <p:ph type="title"/>
          </p:nvPr>
        </p:nvSpPr>
        <p:spPr>
          <a:xfrm>
            <a:off x="685800" y="772882"/>
            <a:ext cx="7772400" cy="559529"/>
          </a:xfrm>
        </p:spPr>
        <p:txBody>
          <a:bodyPr/>
          <a:lstStyle/>
          <a:p>
            <a:r>
              <a:rPr lang="en-US" sz="3600" dirty="0"/>
              <a:t>Disclaimer</a:t>
            </a:r>
          </a:p>
        </p:txBody>
      </p:sp>
      <p:sp>
        <p:nvSpPr>
          <p:cNvPr id="17" name="Content Placeholder 1">
            <a:extLst>
              <a:ext uri="{FF2B5EF4-FFF2-40B4-BE49-F238E27FC236}">
                <a16:creationId xmlns:a16="http://schemas.microsoft.com/office/drawing/2014/main" id="{8672B1D7-6AF0-46A9-A40E-0613260FCACB}"/>
              </a:ext>
            </a:extLst>
          </p:cNvPr>
          <p:cNvSpPr txBox="1">
            <a:spLocks/>
          </p:cNvSpPr>
          <p:nvPr/>
        </p:nvSpPr>
        <p:spPr>
          <a:xfrm>
            <a:off x="685799" y="1587990"/>
            <a:ext cx="7915589" cy="4788722"/>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spcAft>
                <a:spcPts val="0"/>
              </a:spcAft>
              <a:buFont typeface="Arial" panose="020B0604020202020204" pitchFamily="34" charset="0"/>
              <a:buChar char="​"/>
              <a:defRPr sz="1800" b="0" i="0" kern="1200">
                <a:solidFill>
                  <a:schemeClr val="accent3"/>
                </a:solidFill>
                <a:latin typeface="+mn-lt"/>
                <a:ea typeface="+mn-ea"/>
                <a:cs typeface="+mn-cs"/>
              </a:defRPr>
            </a:lvl1pPr>
            <a:lvl2pPr marL="0" indent="0" algn="l" defTabSz="914400" rtl="0" eaLnBrk="1" latinLnBrk="0" hangingPunct="1">
              <a:lnSpc>
                <a:spcPct val="100000"/>
              </a:lnSpc>
              <a:spcBef>
                <a:spcPts val="1200"/>
              </a:spcBef>
              <a:spcAft>
                <a:spcPts val="0"/>
              </a:spcAft>
              <a:buFont typeface="Arial" panose="020B0604020202020204" pitchFamily="34" charset="0"/>
              <a:buChar char="​"/>
              <a:defRPr sz="1600" kern="1200">
                <a:solidFill>
                  <a:schemeClr val="tx2"/>
                </a:solidFill>
                <a:latin typeface="+mn-lt"/>
                <a:ea typeface="+mn-ea"/>
                <a:cs typeface="+mn-cs"/>
              </a:defRPr>
            </a:lvl2pPr>
            <a:lvl3pPr marL="0" indent="0" algn="l" defTabSz="914400" rtl="0" eaLnBrk="1" latinLnBrk="0" hangingPunct="1">
              <a:lnSpc>
                <a:spcPct val="100000"/>
              </a:lnSpc>
              <a:spcBef>
                <a:spcPts val="1200"/>
              </a:spcBef>
              <a:spcAft>
                <a:spcPts val="0"/>
              </a:spcAft>
              <a:buFont typeface="Arial" panose="020B0604020202020204" pitchFamily="34" charset="0"/>
              <a:buChar char="​"/>
              <a:defRPr sz="1400" kern="1200">
                <a:solidFill>
                  <a:schemeClr val="tx2"/>
                </a:solidFill>
                <a:latin typeface="+mn-lt"/>
                <a:ea typeface="+mn-ea"/>
                <a:cs typeface="+mn-cs"/>
              </a:defRPr>
            </a:lvl3pPr>
            <a:lvl4pPr marL="169863" indent="-169863" algn="l" defTabSz="914400" rtl="0" eaLnBrk="1" latinLnBrk="0" hangingPunct="1">
              <a:lnSpc>
                <a:spcPct val="100000"/>
              </a:lnSpc>
              <a:spcBef>
                <a:spcPts val="1200"/>
              </a:spcBef>
              <a:spcAft>
                <a:spcPts val="0"/>
              </a:spcAft>
              <a:buFont typeface="Wingdings" panose="05000000000000000000" pitchFamily="2" charset="2"/>
              <a:buChar char="§"/>
              <a:defRPr sz="1200" kern="1200">
                <a:solidFill>
                  <a:schemeClr val="accent3"/>
                </a:solidFill>
                <a:latin typeface="+mn-lt"/>
                <a:ea typeface="+mn-ea"/>
                <a:cs typeface="+mn-cs"/>
              </a:defRPr>
            </a:lvl4pPr>
            <a:lvl5pPr marL="346075" indent="-176213" algn="l" defTabSz="914400" rtl="0" eaLnBrk="1" latinLnBrk="0" hangingPunct="1">
              <a:lnSpc>
                <a:spcPct val="100000"/>
              </a:lnSpc>
              <a:spcBef>
                <a:spcPts val="1200"/>
              </a:spcBef>
              <a:spcAft>
                <a:spcPts val="0"/>
              </a:spcAft>
              <a:buFont typeface="Wingdings" panose="05000000000000000000" pitchFamily="2" charset="2"/>
              <a:buChar char="§"/>
              <a:defRPr sz="1200" kern="1200">
                <a:solidFill>
                  <a:schemeClr val="accent3"/>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buNone/>
            </a:pPr>
            <a:r>
              <a:rPr lang="en-US" dirty="0"/>
              <a:t>The information, analyses, and conclusions set forth are those of the presenter and do not necessarily indicate concurrence by the Board of Governors of the Federal Reserve System, the Federal Reserve Banks, or members of their staffs.</a:t>
            </a:r>
          </a:p>
        </p:txBody>
      </p:sp>
    </p:spTree>
    <p:extLst>
      <p:ext uri="{BB962C8B-B14F-4D97-AF65-F5344CB8AC3E}">
        <p14:creationId xmlns:p14="http://schemas.microsoft.com/office/powerpoint/2010/main" val="201785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A04D2-6377-4FD5-8575-5752196DFFDE}"/>
              </a:ext>
            </a:extLst>
          </p:cNvPr>
          <p:cNvSpPr>
            <a:spLocks noGrp="1"/>
          </p:cNvSpPr>
          <p:nvPr>
            <p:ph sz="quarter" idx="15"/>
          </p:nvPr>
        </p:nvSpPr>
        <p:spPr>
          <a:xfrm>
            <a:off x="640582" y="1296301"/>
            <a:ext cx="7875395" cy="582677"/>
          </a:xfrm>
        </p:spPr>
        <p:txBody>
          <a:bodyPr/>
          <a:lstStyle/>
          <a:p>
            <a:pPr algn="ctr">
              <a:buNone/>
            </a:pPr>
            <a:r>
              <a:rPr lang="en-US" sz="2700" dirty="0"/>
              <a:t>An Overview of </a:t>
            </a:r>
            <a:r>
              <a:rPr lang="en-US" sz="2700" i="1" dirty="0"/>
              <a:t>Investing in Rural Prosperity</a:t>
            </a: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lgn="ctr">
              <a:buNone/>
            </a:pPr>
            <a:endParaRPr lang="en-US" sz="2700" dirty="0"/>
          </a:p>
          <a:p>
            <a:pPr algn="ctr"/>
            <a:endParaRPr lang="en-US" sz="2700" dirty="0"/>
          </a:p>
        </p:txBody>
      </p:sp>
      <p:pic>
        <p:nvPicPr>
          <p:cNvPr id="4" name="Picture 3">
            <a:extLst>
              <a:ext uri="{FF2B5EF4-FFF2-40B4-BE49-F238E27FC236}">
                <a16:creationId xmlns:a16="http://schemas.microsoft.com/office/drawing/2014/main" id="{FE3AABA2-8059-423F-809C-6FD3CE02B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271" y="2392135"/>
            <a:ext cx="1817459" cy="2686678"/>
          </a:xfrm>
          <a:prstGeom prst="rect">
            <a:avLst/>
          </a:prstGeom>
        </p:spPr>
      </p:pic>
    </p:spTree>
    <p:extLst>
      <p:ext uri="{BB962C8B-B14F-4D97-AF65-F5344CB8AC3E}">
        <p14:creationId xmlns:p14="http://schemas.microsoft.com/office/powerpoint/2010/main" val="394212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000A0-19E2-484B-A0F4-B2C36F903FA3}"/>
              </a:ext>
            </a:extLst>
          </p:cNvPr>
          <p:cNvSpPr>
            <a:spLocks noGrp="1"/>
          </p:cNvSpPr>
          <p:nvPr>
            <p:ph type="title"/>
          </p:nvPr>
        </p:nvSpPr>
        <p:spPr>
          <a:xfrm>
            <a:off x="685800" y="772882"/>
            <a:ext cx="7772400" cy="559529"/>
          </a:xfrm>
        </p:spPr>
        <p:txBody>
          <a:bodyPr/>
          <a:lstStyle/>
          <a:p>
            <a:r>
              <a:rPr lang="en-US" sz="3600" i="1" dirty="0"/>
              <a:t>Investing in Rural Prosperity</a:t>
            </a:r>
            <a:r>
              <a:rPr lang="en-US" sz="3600" dirty="0"/>
              <a:t>: An overview</a:t>
            </a:r>
          </a:p>
        </p:txBody>
      </p:sp>
      <p:sp>
        <p:nvSpPr>
          <p:cNvPr id="16" name="Content Placeholder 1">
            <a:extLst>
              <a:ext uri="{FF2B5EF4-FFF2-40B4-BE49-F238E27FC236}">
                <a16:creationId xmlns:a16="http://schemas.microsoft.com/office/drawing/2014/main" id="{2BFF2E5E-8919-4847-99F0-3E011518FA37}"/>
              </a:ext>
            </a:extLst>
          </p:cNvPr>
          <p:cNvSpPr>
            <a:spLocks noGrp="1"/>
          </p:cNvSpPr>
          <p:nvPr>
            <p:ph sz="quarter" idx="15"/>
          </p:nvPr>
        </p:nvSpPr>
        <p:spPr>
          <a:xfrm>
            <a:off x="685800" y="1590422"/>
            <a:ext cx="7772400" cy="4791456"/>
          </a:xfrm>
        </p:spPr>
        <p:txBody>
          <a:bodyPr/>
          <a:lstStyle/>
          <a:p>
            <a:pPr marL="285750" indent="-285750">
              <a:buFont typeface="Arial" panose="020B0604020202020204" pitchFamily="34" charset="0"/>
              <a:buChar char="•"/>
            </a:pPr>
            <a:r>
              <a:rPr lang="en-US" dirty="0"/>
              <a:t>What is </a:t>
            </a:r>
            <a:r>
              <a:rPr lang="en-US" i="1" dirty="0"/>
              <a:t>Investing in Rural Prosperity?</a:t>
            </a:r>
            <a:endParaRPr lang="en-US" dirty="0"/>
          </a:p>
          <a:p>
            <a:pPr marL="569913" lvl="1" indent="-285750">
              <a:spcBef>
                <a:spcPts val="600"/>
              </a:spcBef>
              <a:buFont typeface="Wingdings" panose="05000000000000000000" pitchFamily="2" charset="2"/>
              <a:buChar char="§"/>
            </a:pPr>
            <a:r>
              <a:rPr lang="en-US" sz="1400" dirty="0">
                <a:solidFill>
                  <a:srgbClr val="000000"/>
                </a:solidFill>
              </a:rPr>
              <a:t>An edited book, published by the Federal Reserve Bank of St. Louis and the Federal Reserve Board, which is available free of charge to the public electronically and in hard copy</a:t>
            </a:r>
          </a:p>
          <a:p>
            <a:pPr marL="285750" indent="-285750">
              <a:buFont typeface="Arial" panose="020B0604020202020204" pitchFamily="34" charset="0"/>
              <a:buChar char="•"/>
            </a:pPr>
            <a:r>
              <a:rPr lang="en-US" dirty="0"/>
              <a:t>Why did we publish this book?</a:t>
            </a:r>
          </a:p>
          <a:p>
            <a:pPr marL="574675" lvl="1" indent="-285750">
              <a:spcBef>
                <a:spcPts val="600"/>
              </a:spcBef>
              <a:buFont typeface="Wingdings" panose="05000000000000000000" pitchFamily="2" charset="2"/>
              <a:buChar char="§"/>
            </a:pPr>
            <a:r>
              <a:rPr lang="en-US" sz="1400" dirty="0">
                <a:solidFill>
                  <a:srgbClr val="000000"/>
                </a:solidFill>
              </a:rPr>
              <a:t>To help inform rural development stakeholders how policies, practices, and funding streams at the local, state, and federal level can support the achievement of shared economic prosperity in rural communities, especially historically marginalized areas.</a:t>
            </a:r>
          </a:p>
          <a:p>
            <a:pPr marL="285750" indent="-285750">
              <a:buFont typeface="Arial" panose="020B0604020202020204" pitchFamily="34" charset="0"/>
              <a:buChar char="•"/>
            </a:pPr>
            <a:r>
              <a:rPr lang="en-US" dirty="0"/>
              <a:t>What does the book contain?</a:t>
            </a:r>
          </a:p>
          <a:p>
            <a:pPr marL="574675" lvl="1" indent="-285750">
              <a:spcBef>
                <a:spcPts val="600"/>
              </a:spcBef>
              <a:buFont typeface="Wingdings" panose="05000000000000000000" pitchFamily="2" charset="2"/>
              <a:buChar char="§"/>
            </a:pPr>
            <a:r>
              <a:rPr lang="en-US" sz="1400" dirty="0">
                <a:solidFill>
                  <a:srgbClr val="000000"/>
                </a:solidFill>
              </a:rPr>
              <a:t>A high-level overview of the past, present, and potential future of economic opportunity in historically marginalized rural places, including key factors driving those outcomes</a:t>
            </a:r>
          </a:p>
          <a:p>
            <a:pPr marL="574675" lvl="1" indent="-285750">
              <a:spcBef>
                <a:spcPts val="600"/>
              </a:spcBef>
              <a:buFont typeface="Wingdings" panose="05000000000000000000" pitchFamily="2" charset="2"/>
              <a:buChar char="§"/>
            </a:pPr>
            <a:r>
              <a:rPr lang="en-US" sz="1400" dirty="0">
                <a:solidFill>
                  <a:srgbClr val="000000"/>
                </a:solidFill>
              </a:rPr>
              <a:t>A framework for fostering shared economic prosperity in rural communities</a:t>
            </a:r>
          </a:p>
          <a:p>
            <a:pPr marL="574675" lvl="1" indent="-285750">
              <a:spcBef>
                <a:spcPts val="600"/>
              </a:spcBef>
              <a:buFont typeface="Wingdings" panose="05000000000000000000" pitchFamily="2" charset="2"/>
              <a:buChar char="§"/>
            </a:pPr>
            <a:r>
              <a:rPr lang="en-US" sz="1400" dirty="0">
                <a:solidFill>
                  <a:srgbClr val="000000"/>
                </a:solidFill>
              </a:rPr>
              <a:t>Case studies showing how rural communities across the country have made strides in creating opportunities for their residents</a:t>
            </a:r>
          </a:p>
          <a:p>
            <a:pPr marL="574675" lvl="1" indent="-285750">
              <a:spcBef>
                <a:spcPts val="600"/>
              </a:spcBef>
              <a:buFont typeface="Wingdings" panose="05000000000000000000" pitchFamily="2" charset="2"/>
              <a:buChar char="§"/>
            </a:pPr>
            <a:r>
              <a:rPr lang="en-US" sz="1400" dirty="0">
                <a:solidFill>
                  <a:srgbClr val="000000"/>
                </a:solidFill>
              </a:rPr>
              <a:t>Key policy, practice, and funding considerations</a:t>
            </a:r>
          </a:p>
          <a:p>
            <a:pPr marL="339217" indent="-342900">
              <a:spcAft>
                <a:spcPts val="0"/>
              </a:spcAft>
              <a:buClrTx/>
              <a:buFont typeface="Arial" panose="020B0604020202020204" pitchFamily="34" charset="0"/>
              <a:buChar char="•"/>
            </a:pPr>
            <a:r>
              <a:rPr lang="en-US" dirty="0"/>
              <a:t>Where can I access the book?</a:t>
            </a:r>
          </a:p>
          <a:p>
            <a:pPr marL="574675" lvl="1" indent="-285750">
              <a:spcBef>
                <a:spcPts val="600"/>
              </a:spcBef>
              <a:buClrTx/>
              <a:buFont typeface="Wingdings" panose="05000000000000000000" pitchFamily="2" charset="2"/>
              <a:buChar char="§"/>
            </a:pPr>
            <a:r>
              <a:rPr lang="en-US" sz="1500" dirty="0">
                <a:solidFill>
                  <a:schemeClr val="tx1"/>
                </a:solidFill>
                <a:hlinkClick r:id="rId3">
                  <a:extLst>
                    <a:ext uri="{A12FA001-AC4F-418D-AE19-62706E023703}">
                      <ahyp:hlinkClr xmlns:ahyp="http://schemas.microsoft.com/office/drawing/2018/hyperlinkcolor" val="tx"/>
                    </a:ext>
                  </a:extLst>
                </a:hlinkClick>
              </a:rPr>
              <a:t>www.stlouisfed.org/investinrural</a:t>
            </a:r>
            <a:r>
              <a:rPr lang="en-US" sz="1500" dirty="0">
                <a:solidFill>
                  <a:schemeClr val="tx1"/>
                </a:solidFill>
              </a:rPr>
              <a:t> </a:t>
            </a:r>
          </a:p>
        </p:txBody>
      </p:sp>
      <p:grpSp>
        <p:nvGrpSpPr>
          <p:cNvPr id="17" name="Group 16">
            <a:extLst>
              <a:ext uri="{FF2B5EF4-FFF2-40B4-BE49-F238E27FC236}">
                <a16:creationId xmlns:a16="http://schemas.microsoft.com/office/drawing/2014/main" id="{B619BADB-00C6-4806-BD31-A6446F75F83C}"/>
              </a:ext>
            </a:extLst>
          </p:cNvPr>
          <p:cNvGrpSpPr/>
          <p:nvPr/>
        </p:nvGrpSpPr>
        <p:grpSpPr>
          <a:xfrm>
            <a:off x="685800" y="288678"/>
            <a:ext cx="7772400" cy="374888"/>
            <a:chOff x="685800" y="347050"/>
            <a:chExt cx="7772400" cy="374888"/>
          </a:xfrm>
        </p:grpSpPr>
        <p:grpSp>
          <p:nvGrpSpPr>
            <p:cNvPr id="18" name="Group 17">
              <a:extLst>
                <a:ext uri="{FF2B5EF4-FFF2-40B4-BE49-F238E27FC236}">
                  <a16:creationId xmlns:a16="http://schemas.microsoft.com/office/drawing/2014/main" id="{2B99D71E-901B-4192-BB47-95D55EF57125}"/>
                </a:ext>
              </a:extLst>
            </p:cNvPr>
            <p:cNvGrpSpPr/>
            <p:nvPr/>
          </p:nvGrpSpPr>
          <p:grpSpPr>
            <a:xfrm>
              <a:off x="4345164" y="347050"/>
              <a:ext cx="453673" cy="122399"/>
              <a:chOff x="3844427" y="428446"/>
              <a:chExt cx="453673" cy="122399"/>
            </a:xfrm>
          </p:grpSpPr>
          <p:sp>
            <p:nvSpPr>
              <p:cNvPr id="22" name="Oval 21">
                <a:extLst>
                  <a:ext uri="{FF2B5EF4-FFF2-40B4-BE49-F238E27FC236}">
                    <a16:creationId xmlns:a16="http://schemas.microsoft.com/office/drawing/2014/main" id="{79CC89A5-BBFE-4F3C-A45A-9DA022231A0F}"/>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3" name="Oval 22">
                <a:extLst>
                  <a:ext uri="{FF2B5EF4-FFF2-40B4-BE49-F238E27FC236}">
                    <a16:creationId xmlns:a16="http://schemas.microsoft.com/office/drawing/2014/main" id="{FF934546-1A7F-43D6-BE1C-3A9DB9050900}"/>
                  </a:ext>
                </a:extLst>
              </p:cNvPr>
              <p:cNvSpPr/>
              <p:nvPr/>
            </p:nvSpPr>
            <p:spPr>
              <a:xfrm>
                <a:off x="4010064" y="428446"/>
                <a:ext cx="122399" cy="122399"/>
              </a:xfrm>
              <a:prstGeom prst="ellipse">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4" name="Oval 23">
                <a:extLst>
                  <a:ext uri="{FF2B5EF4-FFF2-40B4-BE49-F238E27FC236}">
                    <a16:creationId xmlns:a16="http://schemas.microsoft.com/office/drawing/2014/main" id="{BD37144A-F1B9-4290-B799-788AE532041E}"/>
                  </a:ext>
                </a:extLst>
              </p:cNvPr>
              <p:cNvSpPr/>
              <p:nvPr/>
            </p:nvSpPr>
            <p:spPr>
              <a:xfrm>
                <a:off x="4175701" y="428446"/>
                <a:ext cx="122399" cy="122399"/>
              </a:xfrm>
              <a:prstGeom prst="ellipse">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19" name="Title 11">
              <a:extLst>
                <a:ext uri="{FF2B5EF4-FFF2-40B4-BE49-F238E27FC236}">
                  <a16:creationId xmlns:a16="http://schemas.microsoft.com/office/drawing/2014/main" id="{0EF12B4F-BB50-462A-B80C-AAEE219DC42B}"/>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kern="0" cap="all" spc="50" dirty="0">
                  <a:solidFill>
                    <a:schemeClr val="accent3"/>
                  </a:solidFill>
                  <a:latin typeface="Arial"/>
                  <a:cs typeface="Arial"/>
                </a:rPr>
                <a:t>Investing in rural prosperity</a:t>
              </a:r>
              <a:endParaRPr lang="en-US" sz="900" b="1" i="0" kern="0" cap="all" spc="50" dirty="0">
                <a:solidFill>
                  <a:schemeClr val="accent3"/>
                </a:solidFill>
                <a:latin typeface="Arial"/>
                <a:cs typeface="Arial"/>
              </a:endParaRPr>
            </a:p>
          </p:txBody>
        </p:sp>
        <p:cxnSp>
          <p:nvCxnSpPr>
            <p:cNvPr id="20" name="Straight Connector 19">
              <a:extLst>
                <a:ext uri="{FF2B5EF4-FFF2-40B4-BE49-F238E27FC236}">
                  <a16:creationId xmlns:a16="http://schemas.microsoft.com/office/drawing/2014/main" id="{621F3BDB-1100-46B5-894C-F05C89ABA312}"/>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210B580-6E59-4600-835C-F1C3C57FDC43}"/>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580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A04D2-6377-4FD5-8575-5752196DFFDE}"/>
              </a:ext>
            </a:extLst>
          </p:cNvPr>
          <p:cNvSpPr>
            <a:spLocks noGrp="1"/>
          </p:cNvSpPr>
          <p:nvPr>
            <p:ph sz="quarter" idx="15"/>
          </p:nvPr>
        </p:nvSpPr>
        <p:spPr>
          <a:xfrm>
            <a:off x="738553" y="1277272"/>
            <a:ext cx="7573946" cy="913898"/>
          </a:xfrm>
        </p:spPr>
        <p:txBody>
          <a:bodyPr/>
          <a:lstStyle/>
          <a:p>
            <a:pPr algn="ctr">
              <a:buNone/>
            </a:pPr>
            <a:r>
              <a:rPr lang="en-US" sz="2700" dirty="0"/>
              <a:t>A Framework for Fostering Shared</a:t>
            </a:r>
          </a:p>
          <a:p>
            <a:pPr algn="ctr">
              <a:spcBef>
                <a:spcPts val="0"/>
              </a:spcBef>
              <a:buNone/>
            </a:pPr>
            <a:r>
              <a:rPr lang="en-US" sz="2700" dirty="0"/>
              <a:t>Economic Prosperity</a:t>
            </a:r>
            <a:endParaRPr lang="en-US" sz="2700" baseline="30000" dirty="0"/>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buNone/>
              <a:defRPr/>
            </a:pPr>
            <a:endParaRPr lang="en-US" sz="900" baseline="30000" dirty="0">
              <a:solidFill>
                <a:srgbClr val="004266"/>
              </a:solidFill>
              <a:latin typeface="Georgia"/>
            </a:endParaRPr>
          </a:p>
          <a:p>
            <a:pPr algn="ctr">
              <a:buNone/>
            </a:pPr>
            <a:endParaRPr lang="en-US" sz="2700" dirty="0"/>
          </a:p>
          <a:p>
            <a:pPr algn="ctr"/>
            <a:endParaRPr lang="en-US" sz="2700" dirty="0"/>
          </a:p>
        </p:txBody>
      </p:sp>
      <p:pic>
        <p:nvPicPr>
          <p:cNvPr id="3" name="Picture 2">
            <a:extLst>
              <a:ext uri="{FF2B5EF4-FFF2-40B4-BE49-F238E27FC236}">
                <a16:creationId xmlns:a16="http://schemas.microsoft.com/office/drawing/2014/main" id="{82A49CE6-639D-40F7-96BD-0F9CDCA8DC1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238" t="29091" r="40000" b="31448"/>
          <a:stretch/>
        </p:blipFill>
        <p:spPr>
          <a:xfrm>
            <a:off x="2722892" y="2540872"/>
            <a:ext cx="3698216" cy="3497059"/>
          </a:xfrm>
          <a:prstGeom prst="rect">
            <a:avLst/>
          </a:prstGeom>
        </p:spPr>
      </p:pic>
    </p:spTree>
    <p:extLst>
      <p:ext uri="{BB962C8B-B14F-4D97-AF65-F5344CB8AC3E}">
        <p14:creationId xmlns:p14="http://schemas.microsoft.com/office/powerpoint/2010/main" val="283676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A04D2-6377-4FD5-8575-5752196DFFDE}"/>
              </a:ext>
            </a:extLst>
          </p:cNvPr>
          <p:cNvSpPr>
            <a:spLocks noGrp="1"/>
          </p:cNvSpPr>
          <p:nvPr>
            <p:ph sz="quarter" idx="15"/>
          </p:nvPr>
        </p:nvSpPr>
        <p:spPr>
          <a:xfrm>
            <a:off x="685800" y="1591784"/>
            <a:ext cx="7772400" cy="4791456"/>
          </a:xfrm>
        </p:spPr>
        <p:txBody>
          <a:bodyPr/>
          <a:lstStyle/>
          <a:p>
            <a:pPr marL="285750" indent="-285750">
              <a:buFont typeface="Arial" panose="020B0604020202020204" pitchFamily="34" charset="0"/>
              <a:buChar char="•"/>
            </a:pPr>
            <a:r>
              <a:rPr lang="en-US" dirty="0">
                <a:cs typeface="Times New Roman" panose="02020603050405020304" pitchFamily="18" charset="0"/>
              </a:rPr>
              <a:t>Rural communities are more likely to achieve </a:t>
            </a:r>
            <a:r>
              <a:rPr lang="en-US" dirty="0">
                <a:effectLst/>
                <a:ea typeface="Calibri" panose="020F0502020204030204" pitchFamily="34" charset="0"/>
                <a:cs typeface="Times New Roman" panose="02020603050405020304" pitchFamily="18" charset="0"/>
              </a:rPr>
              <a:t>broad-based economic prosperity if they take an asset-based, equitable approach to development</a:t>
            </a:r>
          </a:p>
          <a:p>
            <a:pPr marL="285750"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To that end, in this book we propose an approach to rural development that is:</a:t>
            </a:r>
          </a:p>
          <a:p>
            <a:pPr marL="574675" lvl="1" indent="-285750">
              <a:buFont typeface="Wingdings" panose="05000000000000000000" pitchFamily="2" charset="2"/>
              <a:buChar char="§"/>
            </a:pPr>
            <a:r>
              <a:rPr lang="en-US" b="1" dirty="0">
                <a:ea typeface="Calibri" panose="020F0502020204030204" pitchFamily="34" charset="0"/>
                <a:cs typeface="Times New Roman" panose="02020603050405020304" pitchFamily="18" charset="0"/>
              </a:rPr>
              <a:t>T</a:t>
            </a:r>
            <a:r>
              <a:rPr lang="en-US" b="1" dirty="0">
                <a:effectLst/>
                <a:ea typeface="Calibri" panose="020F0502020204030204" pitchFamily="34" charset="0"/>
                <a:cs typeface="Times New Roman" panose="02020603050405020304" pitchFamily="18" charset="0"/>
              </a:rPr>
              <a:t>ailored </a:t>
            </a:r>
            <a:r>
              <a:rPr lang="en-US" dirty="0">
                <a:effectLst/>
                <a:ea typeface="Calibri" panose="020F0502020204030204" pitchFamily="34" charset="0"/>
                <a:cs typeface="Times New Roman" panose="02020603050405020304" pitchFamily="18" charset="0"/>
              </a:rPr>
              <a:t>to the specific goals, assets and organizational infrastructure of the community;</a:t>
            </a:r>
          </a:p>
          <a:p>
            <a:pPr marL="574675" lvl="1" indent="-285750">
              <a:spcBef>
                <a:spcPts val="600"/>
              </a:spcBef>
              <a:buFont typeface="Wingdings" panose="05000000000000000000" pitchFamily="2" charset="2"/>
              <a:buChar char="§"/>
            </a:pPr>
            <a:r>
              <a:rPr lang="en-US" dirty="0">
                <a:ea typeface="Calibri" panose="020F0502020204030204" pitchFamily="34" charset="0"/>
                <a:cs typeface="Times New Roman" panose="02020603050405020304" pitchFamily="18" charset="0"/>
              </a:rPr>
              <a:t>D</a:t>
            </a:r>
            <a:r>
              <a:rPr lang="en-US" dirty="0">
                <a:effectLst/>
                <a:ea typeface="Calibri" panose="020F0502020204030204" pitchFamily="34" charset="0"/>
                <a:cs typeface="Times New Roman" panose="02020603050405020304" pitchFamily="18" charset="0"/>
              </a:rPr>
              <a:t>esigned to be </a:t>
            </a:r>
            <a:r>
              <a:rPr lang="en-US" b="1" dirty="0">
                <a:effectLst/>
                <a:ea typeface="Calibri" panose="020F0502020204030204" pitchFamily="34" charset="0"/>
                <a:cs typeface="Times New Roman" panose="02020603050405020304" pitchFamily="18" charset="0"/>
              </a:rPr>
              <a:t>resilient </a:t>
            </a:r>
            <a:r>
              <a:rPr lang="en-US" dirty="0">
                <a:effectLst/>
                <a:ea typeface="Calibri" panose="020F0502020204030204" pitchFamily="34" charset="0"/>
                <a:cs typeface="Times New Roman" panose="02020603050405020304" pitchFamily="18" charset="0"/>
              </a:rPr>
              <a:t>to changing circumstances;</a:t>
            </a:r>
          </a:p>
          <a:p>
            <a:pPr marL="574675" lvl="1" indent="-285750">
              <a:spcBef>
                <a:spcPts val="600"/>
              </a:spcBef>
              <a:buFont typeface="Wingdings" panose="05000000000000000000" pitchFamily="2" charset="2"/>
              <a:buChar char="§"/>
            </a:pPr>
            <a:r>
              <a:rPr lang="en-US" dirty="0">
                <a:ea typeface="Calibri" panose="020F0502020204030204" pitchFamily="34" charset="0"/>
                <a:cs typeface="Times New Roman" panose="02020603050405020304" pitchFamily="18" charset="0"/>
              </a:rPr>
              <a:t>I</a:t>
            </a:r>
            <a:r>
              <a:rPr lang="en-US" dirty="0">
                <a:effectLst/>
                <a:ea typeface="Calibri" panose="020F0502020204030204" pitchFamily="34" charset="0"/>
                <a:cs typeface="Times New Roman" panose="02020603050405020304" pitchFamily="18" charset="0"/>
              </a:rPr>
              <a:t>ntentionally </a:t>
            </a:r>
            <a:r>
              <a:rPr lang="en-US" b="1" dirty="0">
                <a:effectLst/>
                <a:ea typeface="Calibri" panose="020F0502020204030204" pitchFamily="34" charset="0"/>
                <a:cs typeface="Times New Roman" panose="02020603050405020304" pitchFamily="18" charset="0"/>
              </a:rPr>
              <a:t>inclusive </a:t>
            </a:r>
            <a:r>
              <a:rPr lang="en-US" dirty="0">
                <a:effectLst/>
                <a:ea typeface="Calibri" panose="020F0502020204030204" pitchFamily="34" charset="0"/>
                <a:cs typeface="Times New Roman" panose="02020603050405020304" pitchFamily="18" charset="0"/>
              </a:rPr>
              <a:t>about who is at the decision-making table and who benefits from local development; and</a:t>
            </a:r>
          </a:p>
          <a:p>
            <a:pPr marL="574675" lvl="1" indent="-285750">
              <a:spcBef>
                <a:spcPts val="600"/>
              </a:spcBef>
              <a:buFont typeface="Wingdings" panose="05000000000000000000" pitchFamily="2" charset="2"/>
              <a:buChar char="§"/>
            </a:pPr>
            <a:r>
              <a:rPr lang="en-US" dirty="0">
                <a:ea typeface="Calibri" panose="020F0502020204030204" pitchFamily="34" charset="0"/>
                <a:cs typeface="Times New Roman" panose="02020603050405020304" pitchFamily="18" charset="0"/>
              </a:rPr>
              <a:t>C</a:t>
            </a:r>
            <a:r>
              <a:rPr lang="en-US" dirty="0">
                <a:effectLst/>
                <a:ea typeface="Calibri" panose="020F0502020204030204" pitchFamily="34" charset="0"/>
                <a:cs typeface="Times New Roman" panose="02020603050405020304" pitchFamily="18" charset="0"/>
              </a:rPr>
              <a:t>reated and carried out through a </a:t>
            </a:r>
            <a:r>
              <a:rPr lang="en-US" b="1" dirty="0">
                <a:effectLst/>
                <a:ea typeface="Calibri" panose="020F0502020204030204" pitchFamily="34" charset="0"/>
                <a:cs typeface="Times New Roman" panose="02020603050405020304" pitchFamily="18" charset="0"/>
              </a:rPr>
              <a:t>collaborative </a:t>
            </a:r>
            <a:r>
              <a:rPr lang="en-US" dirty="0">
                <a:effectLst/>
                <a:ea typeface="Calibri" panose="020F0502020204030204" pitchFamily="34" charset="0"/>
                <a:cs typeface="Times New Roman" panose="02020603050405020304" pitchFamily="18" charset="0"/>
              </a:rPr>
              <a:t>process.</a:t>
            </a:r>
          </a:p>
          <a:p>
            <a:pPr marL="287338" indent="-285750">
              <a:buFont typeface="Arial" panose="020B0604020202020204" pitchFamily="34" charset="0"/>
              <a:buChar char="•"/>
            </a:pPr>
            <a:r>
              <a:rPr lang="en-US" dirty="0">
                <a:cs typeface="Times New Roman" panose="02020603050405020304" pitchFamily="18" charset="0"/>
              </a:rPr>
              <a:t>We think this approach is the “TRIC” to fostering shared economic prosperity in rural communities</a:t>
            </a:r>
          </a:p>
        </p:txBody>
      </p:sp>
      <p:sp>
        <p:nvSpPr>
          <p:cNvPr id="3" name="Title 2">
            <a:extLst>
              <a:ext uri="{FF2B5EF4-FFF2-40B4-BE49-F238E27FC236}">
                <a16:creationId xmlns:a16="http://schemas.microsoft.com/office/drawing/2014/main" id="{C32000A0-19E2-484B-A0F4-B2C36F903FA3}"/>
              </a:ext>
            </a:extLst>
          </p:cNvPr>
          <p:cNvSpPr>
            <a:spLocks noGrp="1"/>
          </p:cNvSpPr>
          <p:nvPr>
            <p:ph type="title"/>
          </p:nvPr>
        </p:nvSpPr>
        <p:spPr>
          <a:xfrm>
            <a:off x="685800" y="772882"/>
            <a:ext cx="7772400" cy="557784"/>
          </a:xfrm>
        </p:spPr>
        <p:txBody>
          <a:bodyPr/>
          <a:lstStyle/>
          <a:p>
            <a:r>
              <a:rPr lang="en-US" sz="3600" dirty="0"/>
              <a:t>The “TRIC” to shared rural prosperity</a:t>
            </a:r>
          </a:p>
        </p:txBody>
      </p:sp>
      <p:grpSp>
        <p:nvGrpSpPr>
          <p:cNvPr id="16" name="Group 15">
            <a:extLst>
              <a:ext uri="{FF2B5EF4-FFF2-40B4-BE49-F238E27FC236}">
                <a16:creationId xmlns:a16="http://schemas.microsoft.com/office/drawing/2014/main" id="{BB5CC774-8794-4E0D-A8B1-78868041EB78}"/>
              </a:ext>
            </a:extLst>
          </p:cNvPr>
          <p:cNvGrpSpPr/>
          <p:nvPr/>
        </p:nvGrpSpPr>
        <p:grpSpPr>
          <a:xfrm>
            <a:off x="685800" y="288678"/>
            <a:ext cx="7772400" cy="374888"/>
            <a:chOff x="685800" y="347050"/>
            <a:chExt cx="7772400" cy="374888"/>
          </a:xfrm>
        </p:grpSpPr>
        <p:grpSp>
          <p:nvGrpSpPr>
            <p:cNvPr id="17" name="Group 16">
              <a:extLst>
                <a:ext uri="{FF2B5EF4-FFF2-40B4-BE49-F238E27FC236}">
                  <a16:creationId xmlns:a16="http://schemas.microsoft.com/office/drawing/2014/main" id="{92D0ECD2-4CB8-490E-A623-A2B8C13F2DAF}"/>
                </a:ext>
              </a:extLst>
            </p:cNvPr>
            <p:cNvGrpSpPr/>
            <p:nvPr/>
          </p:nvGrpSpPr>
          <p:grpSpPr>
            <a:xfrm>
              <a:off x="4345164" y="347050"/>
              <a:ext cx="453673" cy="122399"/>
              <a:chOff x="3844427" y="428446"/>
              <a:chExt cx="453673" cy="122399"/>
            </a:xfrm>
          </p:grpSpPr>
          <p:sp>
            <p:nvSpPr>
              <p:cNvPr id="21" name="Oval 20">
                <a:extLst>
                  <a:ext uri="{FF2B5EF4-FFF2-40B4-BE49-F238E27FC236}">
                    <a16:creationId xmlns:a16="http://schemas.microsoft.com/office/drawing/2014/main" id="{1F926048-15A1-4977-B311-276BA3F126B7}"/>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2" name="Oval 21">
                <a:extLst>
                  <a:ext uri="{FF2B5EF4-FFF2-40B4-BE49-F238E27FC236}">
                    <a16:creationId xmlns:a16="http://schemas.microsoft.com/office/drawing/2014/main" id="{DC4BF11C-11A2-42B4-BD77-66C948EA9D0B}"/>
                  </a:ext>
                </a:extLst>
              </p:cNvPr>
              <p:cNvSpPr/>
              <p:nvPr/>
            </p:nvSpPr>
            <p:spPr>
              <a:xfrm>
                <a:off x="4010064"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3" name="Oval 22">
                <a:extLst>
                  <a:ext uri="{FF2B5EF4-FFF2-40B4-BE49-F238E27FC236}">
                    <a16:creationId xmlns:a16="http://schemas.microsoft.com/office/drawing/2014/main" id="{DB179D79-3C6D-4D27-96D2-B3A0FE17267A}"/>
                  </a:ext>
                </a:extLst>
              </p:cNvPr>
              <p:cNvSpPr/>
              <p:nvPr/>
            </p:nvSpPr>
            <p:spPr>
              <a:xfrm>
                <a:off x="4175701" y="428446"/>
                <a:ext cx="122399" cy="122399"/>
              </a:xfrm>
              <a:prstGeom prst="ellipse">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18" name="Title 11">
              <a:extLst>
                <a:ext uri="{FF2B5EF4-FFF2-40B4-BE49-F238E27FC236}">
                  <a16:creationId xmlns:a16="http://schemas.microsoft.com/office/drawing/2014/main" id="{EDF0E87A-F11C-4667-A5F7-8C7A5558F34A}"/>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i="0" kern="0" cap="all" spc="50" dirty="0">
                  <a:solidFill>
                    <a:schemeClr val="accent3"/>
                  </a:solidFill>
                  <a:latin typeface="Arial"/>
                  <a:cs typeface="Arial"/>
                </a:rPr>
                <a:t>The ‘</a:t>
              </a:r>
              <a:r>
                <a:rPr lang="en-US" sz="900" b="1" kern="0" cap="all" spc="50" dirty="0">
                  <a:solidFill>
                    <a:schemeClr val="accent3"/>
                  </a:solidFill>
                  <a:latin typeface="Arial"/>
                  <a:cs typeface="Arial"/>
                </a:rPr>
                <a:t>TRIC’ Framework</a:t>
              </a:r>
              <a:endParaRPr lang="en-US" sz="900" b="1" i="0" kern="0" cap="all" spc="50" dirty="0">
                <a:solidFill>
                  <a:schemeClr val="accent3"/>
                </a:solidFill>
                <a:latin typeface="Arial"/>
                <a:cs typeface="Arial"/>
              </a:endParaRPr>
            </a:p>
          </p:txBody>
        </p:sp>
        <p:cxnSp>
          <p:nvCxnSpPr>
            <p:cNvPr id="19" name="Straight Connector 18">
              <a:extLst>
                <a:ext uri="{FF2B5EF4-FFF2-40B4-BE49-F238E27FC236}">
                  <a16:creationId xmlns:a16="http://schemas.microsoft.com/office/drawing/2014/main" id="{448E11CC-A21E-40A9-ACA3-49B5053B62CB}"/>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899D551-B645-4D95-A400-065B75D4794F}"/>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0215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000A0-19E2-484B-A0F4-B2C36F903FA3}"/>
              </a:ext>
            </a:extLst>
          </p:cNvPr>
          <p:cNvSpPr>
            <a:spLocks noGrp="1"/>
          </p:cNvSpPr>
          <p:nvPr>
            <p:ph type="title"/>
          </p:nvPr>
        </p:nvSpPr>
        <p:spPr>
          <a:xfrm>
            <a:off x="685800" y="772882"/>
            <a:ext cx="7772400" cy="557784"/>
          </a:xfrm>
        </p:spPr>
        <p:txBody>
          <a:bodyPr/>
          <a:lstStyle/>
          <a:p>
            <a:r>
              <a:rPr lang="en-US" sz="3200" dirty="0"/>
              <a:t>Tailored: Ensuring the Strategy Fits the Place</a:t>
            </a:r>
          </a:p>
        </p:txBody>
      </p:sp>
      <p:sp>
        <p:nvSpPr>
          <p:cNvPr id="17" name="Content Placeholder 1">
            <a:extLst>
              <a:ext uri="{FF2B5EF4-FFF2-40B4-BE49-F238E27FC236}">
                <a16:creationId xmlns:a16="http://schemas.microsoft.com/office/drawing/2014/main" id="{A2A47049-AA65-41AF-8B06-7A38442C7401}"/>
              </a:ext>
            </a:extLst>
          </p:cNvPr>
          <p:cNvSpPr>
            <a:spLocks noGrp="1"/>
          </p:cNvSpPr>
          <p:nvPr>
            <p:ph sz="quarter" idx="15"/>
          </p:nvPr>
        </p:nvSpPr>
        <p:spPr>
          <a:xfrm>
            <a:off x="685800" y="1591784"/>
            <a:ext cx="7772400" cy="4791456"/>
          </a:xfrm>
        </p:spPr>
        <p:txBody>
          <a:bodyPr/>
          <a:lstStyle/>
          <a:p>
            <a:pPr marL="285750" indent="-285750">
              <a:buFont typeface="Arial" panose="020B0604020202020204" pitchFamily="34" charset="0"/>
              <a:buChar char="•"/>
            </a:pPr>
            <a:r>
              <a:rPr lang="en-US" sz="1800" dirty="0">
                <a:effectLst/>
                <a:ea typeface="Calibri" panose="020F0502020204030204" pitchFamily="34" charset="0"/>
              </a:rPr>
              <a:t>Attempts to support shared economic prosperity in rural places will be most effective when they are tailored to the specific community in which they are being carried out. </a:t>
            </a:r>
          </a:p>
          <a:p>
            <a:pPr marL="285750" indent="-285750">
              <a:buFont typeface="Arial" panose="020B0604020202020204" pitchFamily="34" charset="0"/>
              <a:buChar char="•"/>
            </a:pPr>
            <a:r>
              <a:rPr lang="en-US" sz="1800" dirty="0">
                <a:effectLst/>
                <a:ea typeface="Calibri" panose="020F0502020204030204" pitchFamily="34" charset="0"/>
              </a:rPr>
              <a:t>This means the strategy is fashioned around:</a:t>
            </a:r>
          </a:p>
          <a:p>
            <a:pPr marL="574675" lvl="1" indent="-285750">
              <a:spcBef>
                <a:spcPts val="600"/>
              </a:spcBef>
              <a:buFont typeface="Wingdings" panose="05000000000000000000" pitchFamily="2" charset="2"/>
              <a:buChar char="§"/>
            </a:pPr>
            <a:r>
              <a:rPr lang="en-US" dirty="0">
                <a:ea typeface="Calibri" panose="020F0502020204030204" pitchFamily="34" charset="0"/>
              </a:rPr>
              <a:t>T</a:t>
            </a:r>
            <a:r>
              <a:rPr lang="en-US" dirty="0">
                <a:effectLst/>
                <a:ea typeface="Calibri" panose="020F0502020204030204" pitchFamily="34" charset="0"/>
              </a:rPr>
              <a:t>he goals of the community</a:t>
            </a:r>
          </a:p>
          <a:p>
            <a:pPr marL="574675" lvl="1" indent="-285750">
              <a:spcBef>
                <a:spcPts val="600"/>
              </a:spcBef>
              <a:buFont typeface="Wingdings" panose="05000000000000000000" pitchFamily="2" charset="2"/>
              <a:buChar char="§"/>
            </a:pPr>
            <a:r>
              <a:rPr lang="en-US" dirty="0">
                <a:ea typeface="Calibri" panose="020F0502020204030204" pitchFamily="34" charset="0"/>
              </a:rPr>
              <a:t>T</a:t>
            </a:r>
            <a:r>
              <a:rPr lang="en-US" dirty="0">
                <a:effectLst/>
                <a:ea typeface="Calibri" panose="020F0502020204030204" pitchFamily="34" charset="0"/>
              </a:rPr>
              <a:t>he specific assets present in the community</a:t>
            </a:r>
          </a:p>
          <a:p>
            <a:pPr marL="574675" lvl="1" indent="-285750">
              <a:spcBef>
                <a:spcPts val="600"/>
              </a:spcBef>
              <a:buFont typeface="Wingdings" panose="05000000000000000000" pitchFamily="2" charset="2"/>
              <a:buChar char="§"/>
            </a:pPr>
            <a:r>
              <a:rPr lang="en-US" dirty="0"/>
              <a:t>The community’s organizational capacity</a:t>
            </a:r>
          </a:p>
          <a:p>
            <a:pPr marL="285750" indent="-285750">
              <a:buFont typeface="Arial" panose="020B0604020202020204" pitchFamily="34" charset="0"/>
              <a:buChar char="•"/>
            </a:pPr>
            <a:r>
              <a:rPr lang="en-US" dirty="0"/>
              <a:t>Every community has a different history and so has evolved with a unique set of institutions.</a:t>
            </a:r>
          </a:p>
          <a:p>
            <a:pPr marL="574675" lvl="1" indent="-285750">
              <a:spcBef>
                <a:spcPts val="600"/>
              </a:spcBef>
              <a:buFont typeface="Arial" panose="020B0604020202020204" pitchFamily="34" charset="0"/>
              <a:buChar char="•"/>
            </a:pPr>
            <a:r>
              <a:rPr lang="en-US" dirty="0"/>
              <a:t>As a result, the organizations that develop and implement a rural development strategy will likely be different in each community.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4266"/>
                </a:solidFill>
                <a:effectLst/>
                <a:uLnTx/>
                <a:uFillTx/>
                <a:latin typeface="Georgia"/>
                <a:ea typeface="+mn-ea"/>
                <a:cs typeface="+mn-cs"/>
              </a:rPr>
              <a:t>Rural development plans that are simply replicated from somewhere else have little chance of being successful, as they are unlikely to closely match the skills, abilities, and interests of community members.</a:t>
            </a:r>
          </a:p>
        </p:txBody>
      </p:sp>
      <p:grpSp>
        <p:nvGrpSpPr>
          <p:cNvPr id="16" name="Group 15">
            <a:extLst>
              <a:ext uri="{FF2B5EF4-FFF2-40B4-BE49-F238E27FC236}">
                <a16:creationId xmlns:a16="http://schemas.microsoft.com/office/drawing/2014/main" id="{4ADE5865-99D4-4BDD-9B92-71C3E135CA46}"/>
              </a:ext>
            </a:extLst>
          </p:cNvPr>
          <p:cNvGrpSpPr/>
          <p:nvPr/>
        </p:nvGrpSpPr>
        <p:grpSpPr>
          <a:xfrm>
            <a:off x="685800" y="288678"/>
            <a:ext cx="7772400" cy="374888"/>
            <a:chOff x="685800" y="347050"/>
            <a:chExt cx="7772400" cy="374888"/>
          </a:xfrm>
        </p:grpSpPr>
        <p:grpSp>
          <p:nvGrpSpPr>
            <p:cNvPr id="18" name="Group 17">
              <a:extLst>
                <a:ext uri="{FF2B5EF4-FFF2-40B4-BE49-F238E27FC236}">
                  <a16:creationId xmlns:a16="http://schemas.microsoft.com/office/drawing/2014/main" id="{D10B9939-F548-44C0-B094-662EBD9604B2}"/>
                </a:ext>
              </a:extLst>
            </p:cNvPr>
            <p:cNvGrpSpPr/>
            <p:nvPr/>
          </p:nvGrpSpPr>
          <p:grpSpPr>
            <a:xfrm>
              <a:off x="4345164" y="347050"/>
              <a:ext cx="453673" cy="122399"/>
              <a:chOff x="3844427" y="428446"/>
              <a:chExt cx="453673" cy="122399"/>
            </a:xfrm>
          </p:grpSpPr>
          <p:sp>
            <p:nvSpPr>
              <p:cNvPr id="22" name="Oval 21">
                <a:extLst>
                  <a:ext uri="{FF2B5EF4-FFF2-40B4-BE49-F238E27FC236}">
                    <a16:creationId xmlns:a16="http://schemas.microsoft.com/office/drawing/2014/main" id="{FC8D027A-A07D-467F-B2F7-2998B884A94B}"/>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3" name="Oval 22">
                <a:extLst>
                  <a:ext uri="{FF2B5EF4-FFF2-40B4-BE49-F238E27FC236}">
                    <a16:creationId xmlns:a16="http://schemas.microsoft.com/office/drawing/2014/main" id="{2942A138-82E9-4383-A2A9-72B7C4F73CB1}"/>
                  </a:ext>
                </a:extLst>
              </p:cNvPr>
              <p:cNvSpPr/>
              <p:nvPr/>
            </p:nvSpPr>
            <p:spPr>
              <a:xfrm>
                <a:off x="4010064"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4" name="Oval 23">
                <a:extLst>
                  <a:ext uri="{FF2B5EF4-FFF2-40B4-BE49-F238E27FC236}">
                    <a16:creationId xmlns:a16="http://schemas.microsoft.com/office/drawing/2014/main" id="{33773796-3745-428A-B14C-774D2EA275B7}"/>
                  </a:ext>
                </a:extLst>
              </p:cNvPr>
              <p:cNvSpPr/>
              <p:nvPr/>
            </p:nvSpPr>
            <p:spPr>
              <a:xfrm>
                <a:off x="4175701" y="428446"/>
                <a:ext cx="122399" cy="122399"/>
              </a:xfrm>
              <a:prstGeom prst="ellipse">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19" name="Title 11">
              <a:extLst>
                <a:ext uri="{FF2B5EF4-FFF2-40B4-BE49-F238E27FC236}">
                  <a16:creationId xmlns:a16="http://schemas.microsoft.com/office/drawing/2014/main" id="{C323BBBE-2424-4B24-A950-466802BF02CC}"/>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i="0" kern="0" cap="all" spc="50" dirty="0">
                  <a:solidFill>
                    <a:schemeClr val="accent3"/>
                  </a:solidFill>
                  <a:latin typeface="Arial"/>
                  <a:cs typeface="Arial"/>
                </a:rPr>
                <a:t>The ‘</a:t>
              </a:r>
              <a:r>
                <a:rPr lang="en-US" sz="900" b="1" kern="0" cap="all" spc="50" dirty="0">
                  <a:solidFill>
                    <a:schemeClr val="accent3"/>
                  </a:solidFill>
                  <a:latin typeface="Arial"/>
                  <a:cs typeface="Arial"/>
                </a:rPr>
                <a:t>TRIC’ Framework</a:t>
              </a:r>
              <a:endParaRPr lang="en-US" sz="900" b="1" i="0" kern="0" cap="all" spc="50" dirty="0">
                <a:solidFill>
                  <a:schemeClr val="accent3"/>
                </a:solidFill>
                <a:latin typeface="Arial"/>
                <a:cs typeface="Arial"/>
              </a:endParaRPr>
            </a:p>
          </p:txBody>
        </p:sp>
        <p:cxnSp>
          <p:nvCxnSpPr>
            <p:cNvPr id="20" name="Straight Connector 19">
              <a:extLst>
                <a:ext uri="{FF2B5EF4-FFF2-40B4-BE49-F238E27FC236}">
                  <a16:creationId xmlns:a16="http://schemas.microsoft.com/office/drawing/2014/main" id="{14CD5D60-BB8B-4749-800A-8CA4E0AC0983}"/>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BAD9FD3-24D5-44F0-97DA-3F53FD9571FC}"/>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1134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637ED82A-B7A2-4C33-B9F0-682D9EB9E22B}"/>
              </a:ext>
            </a:extLst>
          </p:cNvPr>
          <p:cNvSpPr>
            <a:spLocks noGrp="1"/>
          </p:cNvSpPr>
          <p:nvPr>
            <p:ph type="title"/>
          </p:nvPr>
        </p:nvSpPr>
        <p:spPr>
          <a:xfrm>
            <a:off x="685800" y="772882"/>
            <a:ext cx="7772400" cy="557784"/>
          </a:xfrm>
        </p:spPr>
        <p:txBody>
          <a:bodyPr/>
          <a:lstStyle/>
          <a:p>
            <a:r>
              <a:rPr lang="en-US" sz="3200" dirty="0"/>
              <a:t>Resilient: Designing for Durable Adaptability</a:t>
            </a:r>
          </a:p>
        </p:txBody>
      </p:sp>
      <p:sp>
        <p:nvSpPr>
          <p:cNvPr id="17" name="Content Placeholder 1">
            <a:extLst>
              <a:ext uri="{FF2B5EF4-FFF2-40B4-BE49-F238E27FC236}">
                <a16:creationId xmlns:a16="http://schemas.microsoft.com/office/drawing/2014/main" id="{1938B036-1A03-424C-B202-908A0928038A}"/>
              </a:ext>
            </a:extLst>
          </p:cNvPr>
          <p:cNvSpPr>
            <a:spLocks noGrp="1"/>
          </p:cNvSpPr>
          <p:nvPr>
            <p:ph sz="quarter" idx="15"/>
          </p:nvPr>
        </p:nvSpPr>
        <p:spPr>
          <a:xfrm>
            <a:off x="685800" y="1591784"/>
            <a:ext cx="7772400" cy="4791456"/>
          </a:xfrm>
        </p:spPr>
        <p:txBody>
          <a:bodyPr/>
          <a:lstStyle/>
          <a:p>
            <a:pPr marL="285750" indent="-285750">
              <a:buFont typeface="Arial" panose="020B0604020202020204" pitchFamily="34" charset="0"/>
              <a:buChar char="•"/>
            </a:pPr>
            <a:r>
              <a:rPr lang="en-US" dirty="0"/>
              <a:t>To have long-term, positive effects on the community, rural development efforts must be structured in a way that is resilient to both the sudden shocks and gradual changes that will undoubtedly occur over time.</a:t>
            </a:r>
          </a:p>
          <a:p>
            <a:pPr marL="285750" indent="-285750">
              <a:buFont typeface="Arial" panose="020B0604020202020204" pitchFamily="34" charset="0"/>
              <a:buChar char="•"/>
            </a:pPr>
            <a:r>
              <a:rPr lang="en-US" dirty="0"/>
              <a:t>The changes that may affect a community include but are not limited to:</a:t>
            </a:r>
          </a:p>
          <a:p>
            <a:pPr marL="574675" lvl="1" indent="-285750">
              <a:spcBef>
                <a:spcPts val="600"/>
              </a:spcBef>
              <a:buFont typeface="Wingdings" panose="05000000000000000000" pitchFamily="2" charset="2"/>
              <a:buChar char="§"/>
            </a:pPr>
            <a:r>
              <a:rPr lang="en-US" dirty="0"/>
              <a:t>Climate-induced natural disasters</a:t>
            </a:r>
          </a:p>
          <a:p>
            <a:pPr marL="574675" lvl="1" indent="-285750">
              <a:spcBef>
                <a:spcPts val="600"/>
              </a:spcBef>
              <a:buFont typeface="Wingdings" panose="05000000000000000000" pitchFamily="2" charset="2"/>
              <a:buChar char="§"/>
            </a:pPr>
            <a:r>
              <a:rPr lang="en-US" dirty="0"/>
              <a:t>Financial market disruptions</a:t>
            </a:r>
          </a:p>
          <a:p>
            <a:pPr marL="574675" lvl="1" indent="-285750">
              <a:spcBef>
                <a:spcPts val="600"/>
              </a:spcBef>
              <a:buFont typeface="Wingdings" panose="05000000000000000000" pitchFamily="2" charset="2"/>
              <a:buChar char="§"/>
            </a:pPr>
            <a:r>
              <a:rPr lang="en-US" dirty="0"/>
              <a:t>Widespread or localized economic restructuring</a:t>
            </a:r>
          </a:p>
          <a:p>
            <a:pPr marL="574675" lvl="1" indent="-285750">
              <a:spcBef>
                <a:spcPts val="600"/>
              </a:spcBef>
              <a:buFont typeface="Wingdings" panose="05000000000000000000" pitchFamily="2" charset="2"/>
              <a:buChar char="§"/>
            </a:pPr>
            <a:r>
              <a:rPr lang="en-US" dirty="0"/>
              <a:t>Pandemics</a:t>
            </a:r>
          </a:p>
          <a:p>
            <a:pPr marL="287338" indent="-285750">
              <a:buFont typeface="Arial" panose="020B0604020202020204" pitchFamily="34" charset="0"/>
              <a:buChar char="•"/>
            </a:pPr>
            <a:r>
              <a:rPr lang="en-US" dirty="0"/>
              <a:t>Communities should build resiliency into how they plan and structure their development activities.</a:t>
            </a:r>
          </a:p>
          <a:p>
            <a:pPr marL="574675" lvl="1" indent="-285750">
              <a:spcBef>
                <a:spcPts val="600"/>
              </a:spcBef>
              <a:buFont typeface="Wingdings" panose="05000000000000000000" pitchFamily="2" charset="2"/>
              <a:buChar char="§"/>
            </a:pPr>
            <a:r>
              <a:rPr lang="en-US" dirty="0"/>
              <a:t>For example, rural development efforts should not be overly reliant on one person, organization or industry.</a:t>
            </a:r>
          </a:p>
          <a:p>
            <a:pPr marL="287338" indent="-285750">
              <a:buFont typeface="Arial" panose="020B0604020202020204" pitchFamily="34" charset="0"/>
              <a:buChar char="•"/>
            </a:pPr>
            <a:r>
              <a:rPr lang="en-US" dirty="0"/>
              <a:t>Rural development strategies should be future-oriented, updated on an ongoing basis, and consistently evaluated to assess their performance.</a:t>
            </a:r>
          </a:p>
        </p:txBody>
      </p:sp>
      <p:grpSp>
        <p:nvGrpSpPr>
          <p:cNvPr id="18" name="Group 17">
            <a:extLst>
              <a:ext uri="{FF2B5EF4-FFF2-40B4-BE49-F238E27FC236}">
                <a16:creationId xmlns:a16="http://schemas.microsoft.com/office/drawing/2014/main" id="{95D2944E-3175-41A9-B097-A7E7760EC532}"/>
              </a:ext>
            </a:extLst>
          </p:cNvPr>
          <p:cNvGrpSpPr/>
          <p:nvPr/>
        </p:nvGrpSpPr>
        <p:grpSpPr>
          <a:xfrm>
            <a:off x="685800" y="288678"/>
            <a:ext cx="7772400" cy="374888"/>
            <a:chOff x="685800" y="347050"/>
            <a:chExt cx="7772400" cy="374888"/>
          </a:xfrm>
        </p:grpSpPr>
        <p:grpSp>
          <p:nvGrpSpPr>
            <p:cNvPr id="19" name="Group 18">
              <a:extLst>
                <a:ext uri="{FF2B5EF4-FFF2-40B4-BE49-F238E27FC236}">
                  <a16:creationId xmlns:a16="http://schemas.microsoft.com/office/drawing/2014/main" id="{6B961F9F-5CB7-4016-95D6-A5B0B1B44D6C}"/>
                </a:ext>
              </a:extLst>
            </p:cNvPr>
            <p:cNvGrpSpPr/>
            <p:nvPr/>
          </p:nvGrpSpPr>
          <p:grpSpPr>
            <a:xfrm>
              <a:off x="4345164" y="347050"/>
              <a:ext cx="453673" cy="122399"/>
              <a:chOff x="3844427" y="428446"/>
              <a:chExt cx="453673" cy="122399"/>
            </a:xfrm>
          </p:grpSpPr>
          <p:sp>
            <p:nvSpPr>
              <p:cNvPr id="23" name="Oval 22">
                <a:extLst>
                  <a:ext uri="{FF2B5EF4-FFF2-40B4-BE49-F238E27FC236}">
                    <a16:creationId xmlns:a16="http://schemas.microsoft.com/office/drawing/2014/main" id="{2A2A5D66-27B8-4EA1-9AB6-4D7A45BA624B}"/>
                  </a:ext>
                </a:extLst>
              </p:cNvPr>
              <p:cNvSpPr/>
              <p:nvPr/>
            </p:nvSpPr>
            <p:spPr>
              <a:xfrm>
                <a:off x="3844427"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4" name="Oval 23">
                <a:extLst>
                  <a:ext uri="{FF2B5EF4-FFF2-40B4-BE49-F238E27FC236}">
                    <a16:creationId xmlns:a16="http://schemas.microsoft.com/office/drawing/2014/main" id="{17997B23-950E-4E86-887C-59B51179C8FD}"/>
                  </a:ext>
                </a:extLst>
              </p:cNvPr>
              <p:cNvSpPr/>
              <p:nvPr/>
            </p:nvSpPr>
            <p:spPr>
              <a:xfrm>
                <a:off x="4010064" y="428446"/>
                <a:ext cx="122399" cy="122399"/>
              </a:xfrm>
              <a:prstGeom prst="ellipse">
                <a:avLst/>
              </a:prstGeom>
              <a:solidFill>
                <a:schemeClr val="accent2"/>
              </a:solid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5" name="Oval 24">
                <a:extLst>
                  <a:ext uri="{FF2B5EF4-FFF2-40B4-BE49-F238E27FC236}">
                    <a16:creationId xmlns:a16="http://schemas.microsoft.com/office/drawing/2014/main" id="{E7AEA2DF-5D81-4192-AAFF-54FEA64FF0B2}"/>
                  </a:ext>
                </a:extLst>
              </p:cNvPr>
              <p:cNvSpPr/>
              <p:nvPr/>
            </p:nvSpPr>
            <p:spPr>
              <a:xfrm>
                <a:off x="4175701" y="428446"/>
                <a:ext cx="122399" cy="122399"/>
              </a:xfrm>
              <a:prstGeom prst="ellipse">
                <a:avLst/>
              </a:prstGeom>
              <a:noFill/>
              <a:ln w="952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20" name="Title 11">
              <a:extLst>
                <a:ext uri="{FF2B5EF4-FFF2-40B4-BE49-F238E27FC236}">
                  <a16:creationId xmlns:a16="http://schemas.microsoft.com/office/drawing/2014/main" id="{42C702AC-115B-4556-99C3-6BD171540E3E}"/>
                </a:ext>
              </a:extLst>
            </p:cNvPr>
            <p:cNvSpPr txBox="1">
              <a:spLocks/>
            </p:cNvSpPr>
            <p:nvPr/>
          </p:nvSpPr>
          <p:spPr>
            <a:xfrm>
              <a:off x="685800" y="550845"/>
              <a:ext cx="7772400" cy="171093"/>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algn="ctr"/>
              <a:r>
                <a:rPr lang="en-US" sz="900" b="1" i="0" kern="0" cap="all" spc="50" dirty="0">
                  <a:solidFill>
                    <a:schemeClr val="accent3"/>
                  </a:solidFill>
                  <a:latin typeface="Arial"/>
                  <a:cs typeface="Arial"/>
                </a:rPr>
                <a:t>The ‘</a:t>
              </a:r>
              <a:r>
                <a:rPr lang="en-US" sz="900" b="1" kern="0" cap="all" spc="50" dirty="0">
                  <a:solidFill>
                    <a:schemeClr val="accent3"/>
                  </a:solidFill>
                  <a:latin typeface="Arial"/>
                  <a:cs typeface="Arial"/>
                </a:rPr>
                <a:t>TRIC’ Framework</a:t>
              </a:r>
              <a:endParaRPr lang="en-US" sz="900" b="1" i="0" kern="0" cap="all" spc="50" dirty="0">
                <a:solidFill>
                  <a:schemeClr val="accent3"/>
                </a:solidFill>
                <a:latin typeface="Arial"/>
                <a:cs typeface="Arial"/>
              </a:endParaRPr>
            </a:p>
          </p:txBody>
        </p:sp>
        <p:cxnSp>
          <p:nvCxnSpPr>
            <p:cNvPr id="21" name="Straight Connector 20">
              <a:extLst>
                <a:ext uri="{FF2B5EF4-FFF2-40B4-BE49-F238E27FC236}">
                  <a16:creationId xmlns:a16="http://schemas.microsoft.com/office/drawing/2014/main" id="{E37AD630-AE60-4C85-892B-BA13DE2EFA45}"/>
                </a:ext>
              </a:extLst>
            </p:cNvPr>
            <p:cNvCxnSpPr/>
            <p:nvPr/>
          </p:nvCxnSpPr>
          <p:spPr>
            <a:xfrm flipH="1">
              <a:off x="6858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748636A-3EA5-45D4-99E3-07394F4D08A3}"/>
                </a:ext>
              </a:extLst>
            </p:cNvPr>
            <p:cNvCxnSpPr/>
            <p:nvPr/>
          </p:nvCxnSpPr>
          <p:spPr>
            <a:xfrm flipH="1">
              <a:off x="4889501" y="413144"/>
              <a:ext cx="3568699"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3067623"/>
      </p:ext>
    </p:extLst>
  </p:cSld>
  <p:clrMapOvr>
    <a:masterClrMapping/>
  </p:clrMapOvr>
</p:sld>
</file>

<file path=ppt/theme/theme1.xml><?xml version="1.0" encoding="utf-8"?>
<a:theme xmlns:a="http://schemas.openxmlformats.org/drawingml/2006/main" name="Sophisticated Business">
  <a:themeElements>
    <a:clrScheme name="fed">
      <a:dk1>
        <a:sysClr val="windowText" lastClr="000000"/>
      </a:dk1>
      <a:lt1>
        <a:sysClr val="window" lastClr="FFFFFF"/>
      </a:lt1>
      <a:dk2>
        <a:srgbClr val="39362D"/>
      </a:dk2>
      <a:lt2>
        <a:srgbClr val="FAF7F0"/>
      </a:lt2>
      <a:accent1>
        <a:srgbClr val="99CDEA"/>
      </a:accent1>
      <a:accent2>
        <a:srgbClr val="0083CB"/>
      </a:accent2>
      <a:accent3>
        <a:srgbClr val="004266"/>
      </a:accent3>
      <a:accent4>
        <a:srgbClr val="E4D6B5"/>
      </a:accent4>
      <a:accent5>
        <a:srgbClr val="FB6900"/>
      </a:accent5>
      <a:accent6>
        <a:srgbClr val="DF400B"/>
      </a:accent6>
      <a:hlink>
        <a:srgbClr val="004266"/>
      </a:hlink>
      <a:folHlink>
        <a:srgbClr val="004266"/>
      </a:folHlink>
    </a:clrScheme>
    <a:fontScheme name="Office 2">
      <a:majorFont>
        <a:latin typeface="Arial Narrow"/>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accent1">
              <a:lumMod val="60000"/>
              <a:lumOff val="40000"/>
            </a:schemeClr>
          </a:fgClr>
          <a:bgClr>
            <a:schemeClr val="accent1">
              <a:lumMod val="20000"/>
              <a:lumOff val="80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tIns="0" rIns="0" bIns="0"/>
      <a:lstStyle>
        <a:defPPr>
          <a:defRPr dirty="0" smtClean="0">
            <a:latin typeface="Arial Narrow"/>
            <a:cs typeface="Arial Narrow"/>
          </a:defRPr>
        </a:defPPr>
      </a:lstStyle>
    </a:txDef>
  </a:objectDefaults>
  <a:extraClrSchemeLst/>
</a:theme>
</file>

<file path=ppt/theme/theme2.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CF59A114954F2D4D85F1A466997354A2" ma:contentTypeVersion="12" ma:contentTypeDescription="Create a new document." ma:contentTypeScope="" ma:versionID="97e477d34d24976da3ec2c1b735df9d6">
  <xsd:schema xmlns:xsd="http://www.w3.org/2001/XMLSchema" xmlns:xs="http://www.w3.org/2001/XMLSchema" xmlns:p="http://schemas.microsoft.com/office/2006/metadata/properties" xmlns:ns2="93056bb7-127a-4fd0-8796-85cede743e4f" xmlns:ns3="d6cef723-22f5-411e-94d9-c01321afef5a" targetNamespace="http://schemas.microsoft.com/office/2006/metadata/properties" ma:root="true" ma:fieldsID="30f32bae89969f3195f60126a09c795f" ns2:_="" ns3:_="">
    <xsd:import namespace="93056bb7-127a-4fd0-8796-85cede743e4f"/>
    <xsd:import namespace="d6cef723-22f5-411e-94d9-c01321afef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56bb7-127a-4fd0-8796-85cede743e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cf38a12-5456-4131-b7c1-d60718d55ef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ef723-22f5-411e-94d9-c01321afef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72de99-63da-4fdf-85b0-7b88668655d5}" ma:internalName="TaxCatchAll" ma:showField="CatchAllData" ma:web="d6cef723-22f5-411e-94d9-c01321afef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93056bb7-127a-4fd0-8796-85cede743e4f">
      <Terms xmlns="http://schemas.microsoft.com/office/infopath/2007/PartnerControls"/>
    </lcf76f155ced4ddcb4097134ff3c332f>
    <TaxCatchAll xmlns="d6cef723-22f5-411e-94d9-c01321afef5a" xsi:nil="true"/>
  </documentManagement>
</p:properties>
</file>

<file path=customXml/itemProps1.xml><?xml version="1.0" encoding="utf-8"?>
<ds:datastoreItem xmlns:ds="http://schemas.openxmlformats.org/officeDocument/2006/customXml" ds:itemID="{3D358C29-463B-4898-A963-8258E980A792}">
  <ds:schemaRefs>
    <ds:schemaRef ds:uri="http://schemas.microsoft.com/sharepoint/events"/>
  </ds:schemaRefs>
</ds:datastoreItem>
</file>

<file path=customXml/itemProps2.xml><?xml version="1.0" encoding="utf-8"?>
<ds:datastoreItem xmlns:ds="http://schemas.openxmlformats.org/officeDocument/2006/customXml" ds:itemID="{AA9327D9-5D19-4E03-8DA0-DAA03CCB9680}"/>
</file>

<file path=customXml/itemProps3.xml><?xml version="1.0" encoding="utf-8"?>
<ds:datastoreItem xmlns:ds="http://schemas.openxmlformats.org/officeDocument/2006/customXml" ds:itemID="{FB358D69-AFE7-4BB4-BCDB-DFC908C9BD4A}">
  <ds:schemaRefs>
    <ds:schemaRef ds:uri="http://schemas.microsoft.com/sharepoint/v3/contenttype/forms"/>
  </ds:schemaRefs>
</ds:datastoreItem>
</file>

<file path=customXml/itemProps4.xml><?xml version="1.0" encoding="utf-8"?>
<ds:datastoreItem xmlns:ds="http://schemas.openxmlformats.org/officeDocument/2006/customXml" ds:itemID="{72A7B790-651B-467E-9E1C-E27E0E7F9C23}">
  <ds:schemaRefs>
    <ds:schemaRef ds:uri="http://purl.org/dc/elements/1.1/"/>
    <ds:schemaRef ds:uri="http://purl.org/dc/dcmitype/"/>
    <ds:schemaRef ds:uri="http://schemas.openxmlformats.org/package/2006/metadata/core-properties"/>
    <ds:schemaRef ds:uri="d9334664-760a-456b-8223-07a93e9475b7"/>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7331</TotalTime>
  <Words>4718</Words>
  <Application>Microsoft Office PowerPoint</Application>
  <PresentationFormat>On-screen Show (4:3)</PresentationFormat>
  <Paragraphs>269</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Narrow</vt:lpstr>
      <vt:lpstr>Calibri</vt:lpstr>
      <vt:lpstr>Courier New</vt:lpstr>
      <vt:lpstr>Franklin Gothic Book</vt:lpstr>
      <vt:lpstr>Franklin Gothic Demi Cond</vt:lpstr>
      <vt:lpstr>Georgia</vt:lpstr>
      <vt:lpstr>Times New Roman</vt:lpstr>
      <vt:lpstr>Wingdings</vt:lpstr>
      <vt:lpstr>Sophisticated Business</vt:lpstr>
      <vt:lpstr>PowerPoint Presentation</vt:lpstr>
      <vt:lpstr>Table of Contents</vt:lpstr>
      <vt:lpstr>Disclaimer</vt:lpstr>
      <vt:lpstr>PowerPoint Presentation</vt:lpstr>
      <vt:lpstr>Investing in Rural Prosperity: An overview</vt:lpstr>
      <vt:lpstr>PowerPoint Presentation</vt:lpstr>
      <vt:lpstr>The “TRIC” to shared rural prosperity</vt:lpstr>
      <vt:lpstr>Tailored: Ensuring the Strategy Fits the Place</vt:lpstr>
      <vt:lpstr>Resilient: Designing for Durable Adaptability</vt:lpstr>
      <vt:lpstr>Inclusive: Engaging and Benefiting the Full Community</vt:lpstr>
      <vt:lpstr>Collaborative: Advancing Further Together</vt:lpstr>
      <vt:lpstr>PowerPoint Presentation</vt:lpstr>
      <vt:lpstr>Rural entrepreneurship: Keys to success</vt:lpstr>
      <vt:lpstr>Promising Examples of Local Efforts from Investing in Rural Prosperity</vt:lpstr>
      <vt:lpstr>Promising Examples from IRP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Andrew Dumont</cp:lastModifiedBy>
  <cp:revision>345</cp:revision>
  <dcterms:created xsi:type="dcterms:W3CDTF">2014-02-06T21:29:49Z</dcterms:created>
  <dcterms:modified xsi:type="dcterms:W3CDTF">2022-11-22T14:32:05Z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81a1e1bc-9a1e-4a80-892b-44c83434bd48</vt:lpwstr>
  </property>
  <property fmtid="{D5CDD505-2E9C-101B-9397-08002B2CF9AE}" pid="3" name="ContentTypeId">
    <vt:lpwstr>0x010100CF59A114954F2D4D85F1A466997354A2</vt:lpwstr>
  </property>
  <property fmtid="{D5CDD505-2E9C-101B-9397-08002B2CF9AE}" pid="4" name="_dlc_DocIdItemGuid">
    <vt:lpwstr>0f3439e2-6501-4e3b-93f2-3ba4c99f97ee</vt:lpwstr>
  </property>
  <property fmtid="{D5CDD505-2E9C-101B-9397-08002B2CF9AE}" pid="5" name="MSIP_Label_3cbab4f1-dcc8-4800-b101-70f2ebeb2cf4_Enabled">
    <vt:lpwstr>true</vt:lpwstr>
  </property>
  <property fmtid="{D5CDD505-2E9C-101B-9397-08002B2CF9AE}" pid="6" name="MSIP_Label_3cbab4f1-dcc8-4800-b101-70f2ebeb2cf4_SetDate">
    <vt:lpwstr>2022-11-22T14:32:05Z</vt:lpwstr>
  </property>
  <property fmtid="{D5CDD505-2E9C-101B-9397-08002B2CF9AE}" pid="7" name="MSIP_Label_3cbab4f1-dcc8-4800-b101-70f2ebeb2cf4_Method">
    <vt:lpwstr>Privileged</vt:lpwstr>
  </property>
  <property fmtid="{D5CDD505-2E9C-101B-9397-08002B2CF9AE}" pid="8" name="MSIP_Label_3cbab4f1-dcc8-4800-b101-70f2ebeb2cf4_Name">
    <vt:lpwstr>NONCONFIDENTIAL - EXTERNAL</vt:lpwstr>
  </property>
  <property fmtid="{D5CDD505-2E9C-101B-9397-08002B2CF9AE}" pid="9" name="MSIP_Label_3cbab4f1-dcc8-4800-b101-70f2ebeb2cf4_SiteId">
    <vt:lpwstr>87bb2570-5c1e-4973-9c37-09257a95aeb1</vt:lpwstr>
  </property>
  <property fmtid="{D5CDD505-2E9C-101B-9397-08002B2CF9AE}" pid="10" name="MSIP_Label_3cbab4f1-dcc8-4800-b101-70f2ebeb2cf4_ActionId">
    <vt:lpwstr>fac2f746-850e-4fe7-b03b-52f06ba1d4cd</vt:lpwstr>
  </property>
  <property fmtid="{D5CDD505-2E9C-101B-9397-08002B2CF9AE}" pid="11" name="MSIP_Label_3cbab4f1-dcc8-4800-b101-70f2ebeb2cf4_ContentBits">
    <vt:lpwstr>1</vt:lpwstr>
  </property>
</Properties>
</file>