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7" r:id="rId3"/>
    <p:sldId id="286" r:id="rId4"/>
    <p:sldId id="259" r:id="rId5"/>
    <p:sldId id="291" r:id="rId6"/>
    <p:sldId id="261" r:id="rId7"/>
    <p:sldId id="262" r:id="rId8"/>
    <p:sldId id="263" r:id="rId9"/>
    <p:sldId id="289" r:id="rId10"/>
    <p:sldId id="290"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59"/>
    <a:srgbClr val="FFC215"/>
    <a:srgbClr val="E2F0D9"/>
    <a:srgbClr val="1F7FDD"/>
    <a:srgbClr val="008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p:restoredTop sz="94218"/>
  </p:normalViewPr>
  <p:slideViewPr>
    <p:cSldViewPr snapToGrid="0">
      <p:cViewPr varScale="1">
        <p:scale>
          <a:sx n="120" d="100"/>
          <a:sy n="120" d="100"/>
        </p:scale>
        <p:origin x="4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AB722-4409-4227-9E91-C0D77DC7037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BBE9117-E6C8-4B59-952D-29CD872306AB}">
      <dgm:prSet custT="1"/>
      <dgm:spPr/>
      <dgm: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Evaluate the </a:t>
          </a:r>
          <a:r>
            <a:rPr lang="en-US" sz="2000" b="1" dirty="0">
              <a:latin typeface="Helvetica Neue" panose="02000503000000020004" pitchFamily="2" charset="0"/>
              <a:ea typeface="Helvetica Neue" panose="02000503000000020004" pitchFamily="2" charset="0"/>
              <a:cs typeface="Helvetica Neue" panose="02000503000000020004" pitchFamily="2" charset="0"/>
            </a:rPr>
            <a:t>impact </a:t>
          </a:r>
          <a:r>
            <a:rPr lang="en-US" sz="2000" dirty="0">
              <a:latin typeface="Helvetica Neue" panose="02000503000000020004" pitchFamily="2" charset="0"/>
              <a:ea typeface="Helvetica Neue" panose="02000503000000020004" pitchFamily="2" charset="0"/>
              <a:cs typeface="Helvetica Neue" panose="02000503000000020004" pitchFamily="2" charset="0"/>
            </a:rPr>
            <a:t>of 221 Appalachian Regional Commission’s (ARC) business development grants that were dispersed across the ARC’s geography. </a:t>
          </a:r>
        </a:p>
      </dgm:t>
    </dgm:pt>
    <dgm:pt modelId="{30ABFF4E-5DBE-4096-939F-CB7F1985628E}" type="parTrans" cxnId="{B8D55580-FF18-4BA7-88F9-7FF4B4BECA0A}">
      <dgm:prSet/>
      <dgm:spPr/>
      <dgm:t>
        <a:bodyPr/>
        <a:lstStyle/>
        <a:p>
          <a:endParaRPr lang="en-US"/>
        </a:p>
      </dgm:t>
    </dgm:pt>
    <dgm:pt modelId="{53AE0D5A-65DD-4AF9-B464-271E99139DD4}" type="sibTrans" cxnId="{B8D55580-FF18-4BA7-88F9-7FF4B4BECA0A}">
      <dgm:prSet/>
      <dgm:spPr/>
      <dgm:t>
        <a:bodyPr/>
        <a:lstStyle/>
        <a:p>
          <a:endParaRPr lang="en-US"/>
        </a:p>
      </dgm:t>
    </dgm:pt>
    <dgm:pt modelId="{5B0D3DED-3A23-42AF-B6D7-AC2169126F26}">
      <dgm:prSet custT="1"/>
      <dgm:spPr/>
      <dgm: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Identify factors that contributed to successful implementation of the grants, and the extent to which grantees are able to achieve sustainability </a:t>
          </a:r>
        </a:p>
      </dgm:t>
    </dgm:pt>
    <dgm:pt modelId="{C719E507-8D10-4ED4-BCE6-634FFA58DEE4}" type="parTrans" cxnId="{050CED30-2D79-47E9-8F0F-DF008FC65B90}">
      <dgm:prSet/>
      <dgm:spPr/>
      <dgm:t>
        <a:bodyPr/>
        <a:lstStyle/>
        <a:p>
          <a:endParaRPr lang="en-US"/>
        </a:p>
      </dgm:t>
    </dgm:pt>
    <dgm:pt modelId="{D58726C4-4F95-4F3B-AA9E-525D03642548}" type="sibTrans" cxnId="{050CED30-2D79-47E9-8F0F-DF008FC65B90}">
      <dgm:prSet/>
      <dgm:spPr/>
      <dgm:t>
        <a:bodyPr/>
        <a:lstStyle/>
        <a:p>
          <a:endParaRPr lang="en-US"/>
        </a:p>
      </dgm:t>
    </dgm:pt>
    <dgm:pt modelId="{C7B2D956-75F2-452E-990E-4ACD273D2DA8}">
      <dgm:prSet custT="1"/>
      <dgm:spPr/>
      <dgm: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Describe how beneficiaries benefitted from their participation in a grant, and whether their performance measures increased after participating in a grant effort.</a:t>
          </a:r>
        </a:p>
      </dgm:t>
    </dgm:pt>
    <dgm:pt modelId="{E97886EA-95CA-4030-8B33-271FE984561F}" type="parTrans" cxnId="{14282AB1-C0BB-4D39-ACE1-8D5532950637}">
      <dgm:prSet/>
      <dgm:spPr/>
      <dgm:t>
        <a:bodyPr/>
        <a:lstStyle/>
        <a:p>
          <a:endParaRPr lang="en-US"/>
        </a:p>
      </dgm:t>
    </dgm:pt>
    <dgm:pt modelId="{9DF6BB8E-034E-4B0D-851B-34E7B23DA02F}" type="sibTrans" cxnId="{14282AB1-C0BB-4D39-ACE1-8D5532950637}">
      <dgm:prSet/>
      <dgm:spPr/>
      <dgm:t>
        <a:bodyPr/>
        <a:lstStyle/>
        <a:p>
          <a:endParaRPr lang="en-US"/>
        </a:p>
      </dgm:t>
    </dgm:pt>
    <dgm:pt modelId="{85D08AE3-040E-42E0-875A-398D24283F22}">
      <dgm:prSet custT="1"/>
      <dgm:spPr/>
      <dgm: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Understand the impacts the pandemic has had/continues to have on grantees and their ability to serve their communities/beneficiaries.</a:t>
          </a:r>
        </a:p>
      </dgm:t>
    </dgm:pt>
    <dgm:pt modelId="{BA15731E-0196-4A4D-8204-41A65A5E79FE}" type="parTrans" cxnId="{D0E0DF6A-6560-4638-935E-D293053F9F25}">
      <dgm:prSet/>
      <dgm:spPr/>
      <dgm:t>
        <a:bodyPr/>
        <a:lstStyle/>
        <a:p>
          <a:endParaRPr lang="en-US"/>
        </a:p>
      </dgm:t>
    </dgm:pt>
    <dgm:pt modelId="{B4730E6B-1086-451E-B97F-7F96C300EE7F}" type="sibTrans" cxnId="{D0E0DF6A-6560-4638-935E-D293053F9F25}">
      <dgm:prSet/>
      <dgm:spPr/>
      <dgm:t>
        <a:bodyPr/>
        <a:lstStyle/>
        <a:p>
          <a:endParaRPr lang="en-US"/>
        </a:p>
      </dgm:t>
    </dgm:pt>
    <dgm:pt modelId="{6A5A7C72-4AE0-4A15-B63D-0E9AF7E57B41}">
      <dgm:prSet custT="1"/>
      <dgm:spPr/>
      <dgm: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Explore the extent and ways in which grantees working to foster equity in their communities.</a:t>
          </a:r>
        </a:p>
      </dgm:t>
    </dgm:pt>
    <dgm:pt modelId="{B2942A4F-CCEB-4A67-9022-765953C05349}" type="parTrans" cxnId="{E210916F-BAD5-45A0-9CD3-DA4583DB472F}">
      <dgm:prSet/>
      <dgm:spPr/>
      <dgm:t>
        <a:bodyPr/>
        <a:lstStyle/>
        <a:p>
          <a:endParaRPr lang="en-US"/>
        </a:p>
      </dgm:t>
    </dgm:pt>
    <dgm:pt modelId="{26770804-75BA-4C4C-939D-38B05B20F8F4}" type="sibTrans" cxnId="{E210916F-BAD5-45A0-9CD3-DA4583DB472F}">
      <dgm:prSet/>
      <dgm:spPr/>
      <dgm:t>
        <a:bodyPr/>
        <a:lstStyle/>
        <a:p>
          <a:endParaRPr lang="en-US"/>
        </a:p>
      </dgm:t>
    </dgm:pt>
    <dgm:pt modelId="{F0EA8156-8BED-CA46-81CE-2901B5F8E419}" type="pres">
      <dgm:prSet presAssocID="{5DEAB722-4409-4227-9E91-C0D77DC70371}" presName="vert0" presStyleCnt="0">
        <dgm:presLayoutVars>
          <dgm:dir/>
          <dgm:animOne val="branch"/>
          <dgm:animLvl val="lvl"/>
        </dgm:presLayoutVars>
      </dgm:prSet>
      <dgm:spPr/>
    </dgm:pt>
    <dgm:pt modelId="{D702ACB1-2380-CF41-964F-002B3F61F319}" type="pres">
      <dgm:prSet presAssocID="{5BBE9117-E6C8-4B59-952D-29CD872306AB}" presName="thickLine" presStyleLbl="alignNode1" presStyleIdx="0" presStyleCnt="5"/>
      <dgm:spPr>
        <a:ln>
          <a:solidFill>
            <a:srgbClr val="009E59"/>
          </a:solidFill>
        </a:ln>
      </dgm:spPr>
    </dgm:pt>
    <dgm:pt modelId="{1B18C2B5-E1BA-7644-A313-0B9651388E86}" type="pres">
      <dgm:prSet presAssocID="{5BBE9117-E6C8-4B59-952D-29CD872306AB}" presName="horz1" presStyleCnt="0"/>
      <dgm:spPr/>
    </dgm:pt>
    <dgm:pt modelId="{A3003C55-A815-B442-AA05-DD2C622E40B7}" type="pres">
      <dgm:prSet presAssocID="{5BBE9117-E6C8-4B59-952D-29CD872306AB}" presName="tx1" presStyleLbl="revTx" presStyleIdx="0" presStyleCnt="5"/>
      <dgm:spPr/>
    </dgm:pt>
    <dgm:pt modelId="{BFD854FF-DFD0-4A44-BB8A-DC5AFB62E626}" type="pres">
      <dgm:prSet presAssocID="{5BBE9117-E6C8-4B59-952D-29CD872306AB}" presName="vert1" presStyleCnt="0"/>
      <dgm:spPr/>
    </dgm:pt>
    <dgm:pt modelId="{630CCEFF-B1AB-984E-B2A3-3D8A5298F812}" type="pres">
      <dgm:prSet presAssocID="{5B0D3DED-3A23-42AF-B6D7-AC2169126F26}" presName="thickLine" presStyleLbl="alignNode1" presStyleIdx="1" presStyleCnt="5"/>
      <dgm:spPr>
        <a:ln>
          <a:solidFill>
            <a:srgbClr val="009E59"/>
          </a:solidFill>
        </a:ln>
      </dgm:spPr>
    </dgm:pt>
    <dgm:pt modelId="{D8BA7C04-9D54-3140-A6DD-0C0E41FD4209}" type="pres">
      <dgm:prSet presAssocID="{5B0D3DED-3A23-42AF-B6D7-AC2169126F26}" presName="horz1" presStyleCnt="0"/>
      <dgm:spPr/>
    </dgm:pt>
    <dgm:pt modelId="{77627D5C-C334-AB46-95D9-82AFC62D16AD}" type="pres">
      <dgm:prSet presAssocID="{5B0D3DED-3A23-42AF-B6D7-AC2169126F26}" presName="tx1" presStyleLbl="revTx" presStyleIdx="1" presStyleCnt="5"/>
      <dgm:spPr/>
    </dgm:pt>
    <dgm:pt modelId="{B0D3C156-9701-7F4A-BE4F-1B24CABAD80C}" type="pres">
      <dgm:prSet presAssocID="{5B0D3DED-3A23-42AF-B6D7-AC2169126F26}" presName="vert1" presStyleCnt="0"/>
      <dgm:spPr/>
    </dgm:pt>
    <dgm:pt modelId="{40C50586-15BC-2447-963C-93F6958466DE}" type="pres">
      <dgm:prSet presAssocID="{C7B2D956-75F2-452E-990E-4ACD273D2DA8}" presName="thickLine" presStyleLbl="alignNode1" presStyleIdx="2" presStyleCnt="5"/>
      <dgm:spPr>
        <a:ln>
          <a:solidFill>
            <a:srgbClr val="009E59"/>
          </a:solidFill>
        </a:ln>
      </dgm:spPr>
    </dgm:pt>
    <dgm:pt modelId="{645F2AB0-0BFE-7D48-88CE-241270AEC77E}" type="pres">
      <dgm:prSet presAssocID="{C7B2D956-75F2-452E-990E-4ACD273D2DA8}" presName="horz1" presStyleCnt="0"/>
      <dgm:spPr/>
    </dgm:pt>
    <dgm:pt modelId="{3734828B-9999-0748-8CE4-007E874D00C3}" type="pres">
      <dgm:prSet presAssocID="{C7B2D956-75F2-452E-990E-4ACD273D2DA8}" presName="tx1" presStyleLbl="revTx" presStyleIdx="2" presStyleCnt="5"/>
      <dgm:spPr/>
    </dgm:pt>
    <dgm:pt modelId="{760AA3D3-3408-D449-9193-2B9D2F43C32D}" type="pres">
      <dgm:prSet presAssocID="{C7B2D956-75F2-452E-990E-4ACD273D2DA8}" presName="vert1" presStyleCnt="0"/>
      <dgm:spPr/>
    </dgm:pt>
    <dgm:pt modelId="{09229F80-5F76-F649-88B2-D8EEE8A42B9D}" type="pres">
      <dgm:prSet presAssocID="{85D08AE3-040E-42E0-875A-398D24283F22}" presName="thickLine" presStyleLbl="alignNode1" presStyleIdx="3" presStyleCnt="5"/>
      <dgm:spPr>
        <a:ln>
          <a:solidFill>
            <a:srgbClr val="009E59"/>
          </a:solidFill>
        </a:ln>
      </dgm:spPr>
    </dgm:pt>
    <dgm:pt modelId="{14E7A1B8-8245-A646-AB38-13A1330D01B3}" type="pres">
      <dgm:prSet presAssocID="{85D08AE3-040E-42E0-875A-398D24283F22}" presName="horz1" presStyleCnt="0"/>
      <dgm:spPr/>
    </dgm:pt>
    <dgm:pt modelId="{24FED657-D42F-594C-BFE2-97288F09C698}" type="pres">
      <dgm:prSet presAssocID="{85D08AE3-040E-42E0-875A-398D24283F22}" presName="tx1" presStyleLbl="revTx" presStyleIdx="3" presStyleCnt="5"/>
      <dgm:spPr/>
    </dgm:pt>
    <dgm:pt modelId="{9C69E0AD-2C17-7D4F-9B8F-93948638DF38}" type="pres">
      <dgm:prSet presAssocID="{85D08AE3-040E-42E0-875A-398D24283F22}" presName="vert1" presStyleCnt="0"/>
      <dgm:spPr/>
    </dgm:pt>
    <dgm:pt modelId="{46002B2D-9816-B64E-843A-8B1183BDA9A5}" type="pres">
      <dgm:prSet presAssocID="{6A5A7C72-4AE0-4A15-B63D-0E9AF7E57B41}" presName="thickLine" presStyleLbl="alignNode1" presStyleIdx="4" presStyleCnt="5"/>
      <dgm:spPr>
        <a:ln>
          <a:solidFill>
            <a:srgbClr val="009E59"/>
          </a:solidFill>
        </a:ln>
      </dgm:spPr>
    </dgm:pt>
    <dgm:pt modelId="{D51E9FFE-2CC4-464D-910C-8926198D9008}" type="pres">
      <dgm:prSet presAssocID="{6A5A7C72-4AE0-4A15-B63D-0E9AF7E57B41}" presName="horz1" presStyleCnt="0"/>
      <dgm:spPr/>
    </dgm:pt>
    <dgm:pt modelId="{4E137403-9417-5047-BBF9-9C5D8EA0F657}" type="pres">
      <dgm:prSet presAssocID="{6A5A7C72-4AE0-4A15-B63D-0E9AF7E57B41}" presName="tx1" presStyleLbl="revTx" presStyleIdx="4" presStyleCnt="5"/>
      <dgm:spPr/>
    </dgm:pt>
    <dgm:pt modelId="{A483422E-95BE-954E-8453-EC247EC6A7EA}" type="pres">
      <dgm:prSet presAssocID="{6A5A7C72-4AE0-4A15-B63D-0E9AF7E57B41}" presName="vert1" presStyleCnt="0"/>
      <dgm:spPr/>
    </dgm:pt>
  </dgm:ptLst>
  <dgm:cxnLst>
    <dgm:cxn modelId="{267DF105-ACF8-9A46-ADFD-B0F3231B89FD}" type="presOf" srcId="{6A5A7C72-4AE0-4A15-B63D-0E9AF7E57B41}" destId="{4E137403-9417-5047-BBF9-9C5D8EA0F657}" srcOrd="0" destOrd="0" presId="urn:microsoft.com/office/officeart/2008/layout/LinedList"/>
    <dgm:cxn modelId="{BBC1131E-2011-0D4C-BED7-36CD3A4A05E5}" type="presOf" srcId="{5B0D3DED-3A23-42AF-B6D7-AC2169126F26}" destId="{77627D5C-C334-AB46-95D9-82AFC62D16AD}" srcOrd="0" destOrd="0" presId="urn:microsoft.com/office/officeart/2008/layout/LinedList"/>
    <dgm:cxn modelId="{050CED30-2D79-47E9-8F0F-DF008FC65B90}" srcId="{5DEAB722-4409-4227-9E91-C0D77DC70371}" destId="{5B0D3DED-3A23-42AF-B6D7-AC2169126F26}" srcOrd="1" destOrd="0" parTransId="{C719E507-8D10-4ED4-BCE6-634FFA58DEE4}" sibTransId="{D58726C4-4F95-4F3B-AA9E-525D03642548}"/>
    <dgm:cxn modelId="{D1DF6B3E-FEFB-9B41-A605-3ED67DEAA680}" type="presOf" srcId="{85D08AE3-040E-42E0-875A-398D24283F22}" destId="{24FED657-D42F-594C-BFE2-97288F09C698}" srcOrd="0" destOrd="0" presId="urn:microsoft.com/office/officeart/2008/layout/LinedList"/>
    <dgm:cxn modelId="{D0E0DF6A-6560-4638-935E-D293053F9F25}" srcId="{5DEAB722-4409-4227-9E91-C0D77DC70371}" destId="{85D08AE3-040E-42E0-875A-398D24283F22}" srcOrd="3" destOrd="0" parTransId="{BA15731E-0196-4A4D-8204-41A65A5E79FE}" sibTransId="{B4730E6B-1086-451E-B97F-7F96C300EE7F}"/>
    <dgm:cxn modelId="{E210916F-BAD5-45A0-9CD3-DA4583DB472F}" srcId="{5DEAB722-4409-4227-9E91-C0D77DC70371}" destId="{6A5A7C72-4AE0-4A15-B63D-0E9AF7E57B41}" srcOrd="4" destOrd="0" parTransId="{B2942A4F-CCEB-4A67-9022-765953C05349}" sibTransId="{26770804-75BA-4C4C-939D-38B05B20F8F4}"/>
    <dgm:cxn modelId="{B8D55580-FF18-4BA7-88F9-7FF4B4BECA0A}" srcId="{5DEAB722-4409-4227-9E91-C0D77DC70371}" destId="{5BBE9117-E6C8-4B59-952D-29CD872306AB}" srcOrd="0" destOrd="0" parTransId="{30ABFF4E-5DBE-4096-939F-CB7F1985628E}" sibTransId="{53AE0D5A-65DD-4AF9-B464-271E99139DD4}"/>
    <dgm:cxn modelId="{F98A47A8-A974-5742-BB5D-CF6800D7523B}" type="presOf" srcId="{5BBE9117-E6C8-4B59-952D-29CD872306AB}" destId="{A3003C55-A815-B442-AA05-DD2C622E40B7}" srcOrd="0" destOrd="0" presId="urn:microsoft.com/office/officeart/2008/layout/LinedList"/>
    <dgm:cxn modelId="{14282AB1-C0BB-4D39-ACE1-8D5532950637}" srcId="{5DEAB722-4409-4227-9E91-C0D77DC70371}" destId="{C7B2D956-75F2-452E-990E-4ACD273D2DA8}" srcOrd="2" destOrd="0" parTransId="{E97886EA-95CA-4030-8B33-271FE984561F}" sibTransId="{9DF6BB8E-034E-4B0D-851B-34E7B23DA02F}"/>
    <dgm:cxn modelId="{4315FDC7-4B6B-F44B-9B05-8817CAAF4715}" type="presOf" srcId="{5DEAB722-4409-4227-9E91-C0D77DC70371}" destId="{F0EA8156-8BED-CA46-81CE-2901B5F8E419}" srcOrd="0" destOrd="0" presId="urn:microsoft.com/office/officeart/2008/layout/LinedList"/>
    <dgm:cxn modelId="{D844EBE7-DCEE-5F4D-9127-69CB26BD6E74}" type="presOf" srcId="{C7B2D956-75F2-452E-990E-4ACD273D2DA8}" destId="{3734828B-9999-0748-8CE4-007E874D00C3}" srcOrd="0" destOrd="0" presId="urn:microsoft.com/office/officeart/2008/layout/LinedList"/>
    <dgm:cxn modelId="{E9C01FAB-3819-D345-98A9-38F19EE46A43}" type="presParOf" srcId="{F0EA8156-8BED-CA46-81CE-2901B5F8E419}" destId="{D702ACB1-2380-CF41-964F-002B3F61F319}" srcOrd="0" destOrd="0" presId="urn:microsoft.com/office/officeart/2008/layout/LinedList"/>
    <dgm:cxn modelId="{6932A442-915B-F240-BA13-789C7B9B74C0}" type="presParOf" srcId="{F0EA8156-8BED-CA46-81CE-2901B5F8E419}" destId="{1B18C2B5-E1BA-7644-A313-0B9651388E86}" srcOrd="1" destOrd="0" presId="urn:microsoft.com/office/officeart/2008/layout/LinedList"/>
    <dgm:cxn modelId="{46097AC5-C4B1-8947-9880-CF43F479A2EB}" type="presParOf" srcId="{1B18C2B5-E1BA-7644-A313-0B9651388E86}" destId="{A3003C55-A815-B442-AA05-DD2C622E40B7}" srcOrd="0" destOrd="0" presId="urn:microsoft.com/office/officeart/2008/layout/LinedList"/>
    <dgm:cxn modelId="{A7A6CB10-08AC-F94A-B5E4-1FDFC5C3154A}" type="presParOf" srcId="{1B18C2B5-E1BA-7644-A313-0B9651388E86}" destId="{BFD854FF-DFD0-4A44-BB8A-DC5AFB62E626}" srcOrd="1" destOrd="0" presId="urn:microsoft.com/office/officeart/2008/layout/LinedList"/>
    <dgm:cxn modelId="{A5EBC105-AE8D-AA49-9F28-F1DA1B79A266}" type="presParOf" srcId="{F0EA8156-8BED-CA46-81CE-2901B5F8E419}" destId="{630CCEFF-B1AB-984E-B2A3-3D8A5298F812}" srcOrd="2" destOrd="0" presId="urn:microsoft.com/office/officeart/2008/layout/LinedList"/>
    <dgm:cxn modelId="{79BDDA3A-9560-3A40-9654-D178347CEDCC}" type="presParOf" srcId="{F0EA8156-8BED-CA46-81CE-2901B5F8E419}" destId="{D8BA7C04-9D54-3140-A6DD-0C0E41FD4209}" srcOrd="3" destOrd="0" presId="urn:microsoft.com/office/officeart/2008/layout/LinedList"/>
    <dgm:cxn modelId="{8D643495-CAD2-AC4F-994C-C05AE43EDFCC}" type="presParOf" srcId="{D8BA7C04-9D54-3140-A6DD-0C0E41FD4209}" destId="{77627D5C-C334-AB46-95D9-82AFC62D16AD}" srcOrd="0" destOrd="0" presId="urn:microsoft.com/office/officeart/2008/layout/LinedList"/>
    <dgm:cxn modelId="{168AA5B7-9FD1-834C-B69C-0F09A98C51E3}" type="presParOf" srcId="{D8BA7C04-9D54-3140-A6DD-0C0E41FD4209}" destId="{B0D3C156-9701-7F4A-BE4F-1B24CABAD80C}" srcOrd="1" destOrd="0" presId="urn:microsoft.com/office/officeart/2008/layout/LinedList"/>
    <dgm:cxn modelId="{F82C8BAD-013D-114B-B5AA-63F3F0BC6982}" type="presParOf" srcId="{F0EA8156-8BED-CA46-81CE-2901B5F8E419}" destId="{40C50586-15BC-2447-963C-93F6958466DE}" srcOrd="4" destOrd="0" presId="urn:microsoft.com/office/officeart/2008/layout/LinedList"/>
    <dgm:cxn modelId="{1191E4D5-8DA9-A542-B869-D53C8A712592}" type="presParOf" srcId="{F0EA8156-8BED-CA46-81CE-2901B5F8E419}" destId="{645F2AB0-0BFE-7D48-88CE-241270AEC77E}" srcOrd="5" destOrd="0" presId="urn:microsoft.com/office/officeart/2008/layout/LinedList"/>
    <dgm:cxn modelId="{C8225157-08F5-7C49-8C05-970FAEB0514C}" type="presParOf" srcId="{645F2AB0-0BFE-7D48-88CE-241270AEC77E}" destId="{3734828B-9999-0748-8CE4-007E874D00C3}" srcOrd="0" destOrd="0" presId="urn:microsoft.com/office/officeart/2008/layout/LinedList"/>
    <dgm:cxn modelId="{73FBA8BB-680D-484E-BBC8-AA1F99251ECB}" type="presParOf" srcId="{645F2AB0-0BFE-7D48-88CE-241270AEC77E}" destId="{760AA3D3-3408-D449-9193-2B9D2F43C32D}" srcOrd="1" destOrd="0" presId="urn:microsoft.com/office/officeart/2008/layout/LinedList"/>
    <dgm:cxn modelId="{16DEF62E-C08A-7148-B6B1-B9543B9C587A}" type="presParOf" srcId="{F0EA8156-8BED-CA46-81CE-2901B5F8E419}" destId="{09229F80-5F76-F649-88B2-D8EEE8A42B9D}" srcOrd="6" destOrd="0" presId="urn:microsoft.com/office/officeart/2008/layout/LinedList"/>
    <dgm:cxn modelId="{7671F22F-3912-474C-9404-C5812A29C29B}" type="presParOf" srcId="{F0EA8156-8BED-CA46-81CE-2901B5F8E419}" destId="{14E7A1B8-8245-A646-AB38-13A1330D01B3}" srcOrd="7" destOrd="0" presId="urn:microsoft.com/office/officeart/2008/layout/LinedList"/>
    <dgm:cxn modelId="{493112BE-75E7-B748-A132-57899BC725EE}" type="presParOf" srcId="{14E7A1B8-8245-A646-AB38-13A1330D01B3}" destId="{24FED657-D42F-594C-BFE2-97288F09C698}" srcOrd="0" destOrd="0" presId="urn:microsoft.com/office/officeart/2008/layout/LinedList"/>
    <dgm:cxn modelId="{8353D3D8-85CC-E644-BA5D-3C2076ACBA65}" type="presParOf" srcId="{14E7A1B8-8245-A646-AB38-13A1330D01B3}" destId="{9C69E0AD-2C17-7D4F-9B8F-93948638DF38}" srcOrd="1" destOrd="0" presId="urn:microsoft.com/office/officeart/2008/layout/LinedList"/>
    <dgm:cxn modelId="{289020BB-A78D-DB48-A091-A3FE97451094}" type="presParOf" srcId="{F0EA8156-8BED-CA46-81CE-2901B5F8E419}" destId="{46002B2D-9816-B64E-843A-8B1183BDA9A5}" srcOrd="8" destOrd="0" presId="urn:microsoft.com/office/officeart/2008/layout/LinedList"/>
    <dgm:cxn modelId="{44665A97-2708-7F42-A64B-8A785EBA477B}" type="presParOf" srcId="{F0EA8156-8BED-CA46-81CE-2901B5F8E419}" destId="{D51E9FFE-2CC4-464D-910C-8926198D9008}" srcOrd="9" destOrd="0" presId="urn:microsoft.com/office/officeart/2008/layout/LinedList"/>
    <dgm:cxn modelId="{C732C120-BD4A-DA41-ABC2-A5AFED145871}" type="presParOf" srcId="{D51E9FFE-2CC4-464D-910C-8926198D9008}" destId="{4E137403-9417-5047-BBF9-9C5D8EA0F657}" srcOrd="0" destOrd="0" presId="urn:microsoft.com/office/officeart/2008/layout/LinedList"/>
    <dgm:cxn modelId="{0D67EF23-D8B8-FB46-8456-EE189B292F4A}" type="presParOf" srcId="{D51E9FFE-2CC4-464D-910C-8926198D9008}" destId="{A483422E-95BE-954E-8453-EC247EC6A7EA}" srcOrd="1" destOrd="0" presId="urn:microsoft.com/office/officeart/2008/layout/LinedList"/>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2ACB1-2380-CF41-964F-002B3F61F319}">
      <dsp:nvSpPr>
        <dsp:cNvPr id="0" name=""/>
        <dsp:cNvSpPr/>
      </dsp:nvSpPr>
      <dsp:spPr>
        <a:xfrm>
          <a:off x="0" y="637"/>
          <a:ext cx="6516594" cy="0"/>
        </a:xfrm>
        <a:prstGeom prst="line">
          <a:avLst/>
        </a:prstGeom>
        <a:solidFill>
          <a:schemeClr val="accent1">
            <a:hueOff val="0"/>
            <a:satOff val="0"/>
            <a:lumOff val="0"/>
            <a:alphaOff val="0"/>
          </a:schemeClr>
        </a:solidFill>
        <a:ln w="12700" cap="flat" cmpd="sng" algn="ctr">
          <a:solidFill>
            <a:srgbClr val="009E5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003C55-A815-B442-AA05-DD2C622E40B7}">
      <dsp:nvSpPr>
        <dsp:cNvPr id="0" name=""/>
        <dsp:cNvSpPr/>
      </dsp:nvSpPr>
      <dsp:spPr>
        <a:xfrm>
          <a:off x="0" y="637"/>
          <a:ext cx="6516594" cy="1043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Helvetica Neue" panose="02000503000000020004" pitchFamily="2" charset="0"/>
              <a:ea typeface="Helvetica Neue" panose="02000503000000020004" pitchFamily="2" charset="0"/>
              <a:cs typeface="Helvetica Neue" panose="02000503000000020004" pitchFamily="2" charset="0"/>
            </a:rPr>
            <a:t>Evaluate the </a:t>
          </a:r>
          <a:r>
            <a:rPr lang="en-US" sz="2000" b="1" kern="1200" dirty="0">
              <a:latin typeface="Helvetica Neue" panose="02000503000000020004" pitchFamily="2" charset="0"/>
              <a:ea typeface="Helvetica Neue" panose="02000503000000020004" pitchFamily="2" charset="0"/>
              <a:cs typeface="Helvetica Neue" panose="02000503000000020004" pitchFamily="2" charset="0"/>
            </a:rPr>
            <a:t>impact </a:t>
          </a:r>
          <a:r>
            <a:rPr lang="en-US" sz="2000" kern="1200" dirty="0">
              <a:latin typeface="Helvetica Neue" panose="02000503000000020004" pitchFamily="2" charset="0"/>
              <a:ea typeface="Helvetica Neue" panose="02000503000000020004" pitchFamily="2" charset="0"/>
              <a:cs typeface="Helvetica Neue" panose="02000503000000020004" pitchFamily="2" charset="0"/>
            </a:rPr>
            <a:t>of 221 Appalachian Regional Commission’s (ARC) business development grants that were dispersed across the ARC’s geography. </a:t>
          </a:r>
        </a:p>
      </dsp:txBody>
      <dsp:txXfrm>
        <a:off x="0" y="637"/>
        <a:ext cx="6516594" cy="1043660"/>
      </dsp:txXfrm>
    </dsp:sp>
    <dsp:sp modelId="{630CCEFF-B1AB-984E-B2A3-3D8A5298F812}">
      <dsp:nvSpPr>
        <dsp:cNvPr id="0" name=""/>
        <dsp:cNvSpPr/>
      </dsp:nvSpPr>
      <dsp:spPr>
        <a:xfrm>
          <a:off x="0" y="1044297"/>
          <a:ext cx="6516594" cy="0"/>
        </a:xfrm>
        <a:prstGeom prst="line">
          <a:avLst/>
        </a:prstGeom>
        <a:solidFill>
          <a:schemeClr val="accent1">
            <a:hueOff val="0"/>
            <a:satOff val="0"/>
            <a:lumOff val="0"/>
            <a:alphaOff val="0"/>
          </a:schemeClr>
        </a:solidFill>
        <a:ln w="12700" cap="flat" cmpd="sng" algn="ctr">
          <a:solidFill>
            <a:srgbClr val="009E5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27D5C-C334-AB46-95D9-82AFC62D16AD}">
      <dsp:nvSpPr>
        <dsp:cNvPr id="0" name=""/>
        <dsp:cNvSpPr/>
      </dsp:nvSpPr>
      <dsp:spPr>
        <a:xfrm>
          <a:off x="0" y="1044297"/>
          <a:ext cx="6516594" cy="1043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Helvetica Neue" panose="02000503000000020004" pitchFamily="2" charset="0"/>
              <a:ea typeface="Helvetica Neue" panose="02000503000000020004" pitchFamily="2" charset="0"/>
              <a:cs typeface="Helvetica Neue" panose="02000503000000020004" pitchFamily="2" charset="0"/>
            </a:rPr>
            <a:t>Identify factors that contributed to successful implementation of the grants, and the extent to which grantees are able to achieve sustainability </a:t>
          </a:r>
        </a:p>
      </dsp:txBody>
      <dsp:txXfrm>
        <a:off x="0" y="1044297"/>
        <a:ext cx="6516594" cy="1043660"/>
      </dsp:txXfrm>
    </dsp:sp>
    <dsp:sp modelId="{40C50586-15BC-2447-963C-93F6958466DE}">
      <dsp:nvSpPr>
        <dsp:cNvPr id="0" name=""/>
        <dsp:cNvSpPr/>
      </dsp:nvSpPr>
      <dsp:spPr>
        <a:xfrm>
          <a:off x="0" y="2087958"/>
          <a:ext cx="6516594" cy="0"/>
        </a:xfrm>
        <a:prstGeom prst="line">
          <a:avLst/>
        </a:prstGeom>
        <a:solidFill>
          <a:schemeClr val="accent1">
            <a:hueOff val="0"/>
            <a:satOff val="0"/>
            <a:lumOff val="0"/>
            <a:alphaOff val="0"/>
          </a:schemeClr>
        </a:solidFill>
        <a:ln w="12700" cap="flat" cmpd="sng" algn="ctr">
          <a:solidFill>
            <a:srgbClr val="009E5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4828B-9999-0748-8CE4-007E874D00C3}">
      <dsp:nvSpPr>
        <dsp:cNvPr id="0" name=""/>
        <dsp:cNvSpPr/>
      </dsp:nvSpPr>
      <dsp:spPr>
        <a:xfrm>
          <a:off x="0" y="2087958"/>
          <a:ext cx="6516594" cy="1043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Helvetica Neue" panose="02000503000000020004" pitchFamily="2" charset="0"/>
              <a:ea typeface="Helvetica Neue" panose="02000503000000020004" pitchFamily="2" charset="0"/>
              <a:cs typeface="Helvetica Neue" panose="02000503000000020004" pitchFamily="2" charset="0"/>
            </a:rPr>
            <a:t>Describe how beneficiaries benefitted from their participation in a grant, and whether their performance measures increased after participating in a grant effort.</a:t>
          </a:r>
        </a:p>
      </dsp:txBody>
      <dsp:txXfrm>
        <a:off x="0" y="2087958"/>
        <a:ext cx="6516594" cy="1043660"/>
      </dsp:txXfrm>
    </dsp:sp>
    <dsp:sp modelId="{09229F80-5F76-F649-88B2-D8EEE8A42B9D}">
      <dsp:nvSpPr>
        <dsp:cNvPr id="0" name=""/>
        <dsp:cNvSpPr/>
      </dsp:nvSpPr>
      <dsp:spPr>
        <a:xfrm>
          <a:off x="0" y="3131618"/>
          <a:ext cx="6516594" cy="0"/>
        </a:xfrm>
        <a:prstGeom prst="line">
          <a:avLst/>
        </a:prstGeom>
        <a:solidFill>
          <a:schemeClr val="accent1">
            <a:hueOff val="0"/>
            <a:satOff val="0"/>
            <a:lumOff val="0"/>
            <a:alphaOff val="0"/>
          </a:schemeClr>
        </a:solidFill>
        <a:ln w="12700" cap="flat" cmpd="sng" algn="ctr">
          <a:solidFill>
            <a:srgbClr val="009E5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ED657-D42F-594C-BFE2-97288F09C698}">
      <dsp:nvSpPr>
        <dsp:cNvPr id="0" name=""/>
        <dsp:cNvSpPr/>
      </dsp:nvSpPr>
      <dsp:spPr>
        <a:xfrm>
          <a:off x="0" y="3131618"/>
          <a:ext cx="6516594" cy="1043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Helvetica Neue" panose="02000503000000020004" pitchFamily="2" charset="0"/>
              <a:ea typeface="Helvetica Neue" panose="02000503000000020004" pitchFamily="2" charset="0"/>
              <a:cs typeface="Helvetica Neue" panose="02000503000000020004" pitchFamily="2" charset="0"/>
            </a:rPr>
            <a:t>Understand the impacts the pandemic has had/continues to have on grantees and their ability to serve their communities/beneficiaries.</a:t>
          </a:r>
        </a:p>
      </dsp:txBody>
      <dsp:txXfrm>
        <a:off x="0" y="3131618"/>
        <a:ext cx="6516594" cy="1043660"/>
      </dsp:txXfrm>
    </dsp:sp>
    <dsp:sp modelId="{46002B2D-9816-B64E-843A-8B1183BDA9A5}">
      <dsp:nvSpPr>
        <dsp:cNvPr id="0" name=""/>
        <dsp:cNvSpPr/>
      </dsp:nvSpPr>
      <dsp:spPr>
        <a:xfrm>
          <a:off x="0" y="4175279"/>
          <a:ext cx="6516594" cy="0"/>
        </a:xfrm>
        <a:prstGeom prst="line">
          <a:avLst/>
        </a:prstGeom>
        <a:solidFill>
          <a:schemeClr val="accent1">
            <a:hueOff val="0"/>
            <a:satOff val="0"/>
            <a:lumOff val="0"/>
            <a:alphaOff val="0"/>
          </a:schemeClr>
        </a:solidFill>
        <a:ln w="12700" cap="flat" cmpd="sng" algn="ctr">
          <a:solidFill>
            <a:srgbClr val="009E5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37403-9417-5047-BBF9-9C5D8EA0F657}">
      <dsp:nvSpPr>
        <dsp:cNvPr id="0" name=""/>
        <dsp:cNvSpPr/>
      </dsp:nvSpPr>
      <dsp:spPr>
        <a:xfrm>
          <a:off x="0" y="4175279"/>
          <a:ext cx="6516594" cy="1043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Helvetica Neue" panose="02000503000000020004" pitchFamily="2" charset="0"/>
              <a:ea typeface="Helvetica Neue" panose="02000503000000020004" pitchFamily="2" charset="0"/>
              <a:cs typeface="Helvetica Neue" panose="02000503000000020004" pitchFamily="2" charset="0"/>
            </a:rPr>
            <a:t>Explore the extent and ways in which grantees working to foster equity in their communities.</a:t>
          </a:r>
        </a:p>
      </dsp:txBody>
      <dsp:txXfrm>
        <a:off x="0" y="4175279"/>
        <a:ext cx="6516594" cy="10436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12FAE-F780-6745-BF69-CFB5D1DED2E7}" type="datetimeFigureOut">
              <a:rPr lang="en-US" smtClean="0"/>
              <a:t>12/14/22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00378-FBC5-F848-9550-630789E0DEA3}" type="slidenum">
              <a:rPr lang="en-US" smtClean="0"/>
              <a:t>‹#›</a:t>
            </a:fld>
            <a:endParaRPr lang="en-US"/>
          </a:p>
        </p:txBody>
      </p:sp>
    </p:spTree>
    <p:extLst>
      <p:ext uri="{BB962C8B-B14F-4D97-AF65-F5344CB8AC3E}">
        <p14:creationId xmlns:p14="http://schemas.microsoft.com/office/powerpoint/2010/main" val="332638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 team of consultants with deep experience</a:t>
            </a:r>
          </a:p>
          <a:p>
            <a:r>
              <a:rPr lang="en-US" dirty="0"/>
              <a:t>Working under the banner of Working Team for Appalachia is one of the ways that we are applying equity principals to our work and business practices.  Too often minority contractors go unsung under the banner of a larger firm, who ultimately gains reputation and credit for the collective work done. This allows each of our team members to have an equal voice in every aspect of the evaluation and to share credit for the work that is achieved. We invite you to learn more about each of the team members – we’ve put our website information into the chat</a:t>
            </a:r>
          </a:p>
          <a:p>
            <a:endParaRPr lang="en-US" dirty="0"/>
          </a:p>
        </p:txBody>
      </p:sp>
      <p:sp>
        <p:nvSpPr>
          <p:cNvPr id="4" name="Slide Number Placeholder 3"/>
          <p:cNvSpPr>
            <a:spLocks noGrp="1"/>
          </p:cNvSpPr>
          <p:nvPr>
            <p:ph type="sldNum" sz="quarter" idx="5"/>
          </p:nvPr>
        </p:nvSpPr>
        <p:spPr/>
        <p:txBody>
          <a:bodyPr/>
          <a:lstStyle/>
          <a:p>
            <a:fld id="{C685F2DC-B481-E144-8F58-49A132FD70ED}" type="slidenum">
              <a:rPr lang="en-US" smtClean="0"/>
              <a:t>3</a:t>
            </a:fld>
            <a:endParaRPr lang="en-US"/>
          </a:p>
        </p:txBody>
      </p:sp>
    </p:spTree>
    <p:extLst>
      <p:ext uri="{BB962C8B-B14F-4D97-AF65-F5344CB8AC3E}">
        <p14:creationId xmlns:p14="http://schemas.microsoft.com/office/powerpoint/2010/main" val="8837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 </a:t>
            </a:r>
            <a:r>
              <a:rPr lang="en-US" sz="1800" dirty="0">
                <a:solidFill>
                  <a:srgbClr val="000000"/>
                </a:solidFill>
                <a:effectLst/>
                <a:latin typeface="Arial" panose="020B0604020202020204" pitchFamily="34" charset="0"/>
                <a:ea typeface="Calibri" panose="020F0502020204030204" pitchFamily="34" charset="0"/>
              </a:rPr>
              <a:t>thorough document review of materials related to Business Development grants.</a:t>
            </a:r>
            <a:r>
              <a:rPr lang="en-US" dirty="0">
                <a:effectLst/>
              </a:rPr>
              <a:t> </a:t>
            </a:r>
            <a:endParaRPr lang="en-US" dirty="0"/>
          </a:p>
        </p:txBody>
      </p:sp>
      <p:sp>
        <p:nvSpPr>
          <p:cNvPr id="4" name="Slide Number Placeholder 3"/>
          <p:cNvSpPr>
            <a:spLocks noGrp="1"/>
          </p:cNvSpPr>
          <p:nvPr>
            <p:ph type="sldNum" sz="quarter" idx="5"/>
          </p:nvPr>
        </p:nvSpPr>
        <p:spPr/>
        <p:txBody>
          <a:bodyPr/>
          <a:lstStyle/>
          <a:p>
            <a:fld id="{C685F2DC-B481-E144-8F58-49A132FD70ED}" type="slidenum">
              <a:rPr lang="en-US" smtClean="0"/>
              <a:t>6</a:t>
            </a:fld>
            <a:endParaRPr lang="en-US"/>
          </a:p>
        </p:txBody>
      </p:sp>
    </p:spTree>
    <p:extLst>
      <p:ext uri="{BB962C8B-B14F-4D97-AF65-F5344CB8AC3E}">
        <p14:creationId xmlns:p14="http://schemas.microsoft.com/office/powerpoint/2010/main" val="157557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partners and beneficiaries: We hope to engage them and learn about the impact of their involvement on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groups -  The topics are still to be determined, but many voices will yield stronger outcomes. Focus groups will be virtual to maximize participation</a:t>
            </a:r>
          </a:p>
          <a:p>
            <a:endParaRPr lang="en-US" dirty="0"/>
          </a:p>
        </p:txBody>
      </p:sp>
      <p:sp>
        <p:nvSpPr>
          <p:cNvPr id="4" name="Slide Number Placeholder 3"/>
          <p:cNvSpPr>
            <a:spLocks noGrp="1"/>
          </p:cNvSpPr>
          <p:nvPr>
            <p:ph type="sldNum" sz="quarter" idx="5"/>
          </p:nvPr>
        </p:nvSpPr>
        <p:spPr/>
        <p:txBody>
          <a:bodyPr/>
          <a:lstStyle/>
          <a:p>
            <a:fld id="{3E60F159-726E-744B-8D58-ADFA788266AB}" type="slidenum">
              <a:rPr lang="en-US" smtClean="0"/>
              <a:t>7</a:t>
            </a:fld>
            <a:endParaRPr lang="en-US"/>
          </a:p>
        </p:txBody>
      </p:sp>
    </p:spTree>
    <p:extLst>
      <p:ext uri="{BB962C8B-B14F-4D97-AF65-F5344CB8AC3E}">
        <p14:creationId xmlns:p14="http://schemas.microsoft.com/office/powerpoint/2010/main" val="19314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Ways to participate in the evaluation:</a:t>
            </a:r>
          </a:p>
          <a:p>
            <a:pPr marL="0" indent="0">
              <a:buNone/>
            </a:pPr>
            <a:endParaRPr lang="en-US" sz="2000" dirty="0"/>
          </a:p>
          <a:p>
            <a:r>
              <a:rPr lang="en-US" dirty="0"/>
              <a:t>Complete the initial survey, which will be sent to you after the second kickoff meeting</a:t>
            </a:r>
          </a:p>
          <a:p>
            <a:pPr lvl="1"/>
            <a:r>
              <a:rPr lang="en-US" dirty="0"/>
              <a:t>As part of this data collection effort, we hope you will be able to </a:t>
            </a:r>
            <a:r>
              <a:rPr lang="en-US" dirty="0" err="1"/>
              <a:t>rovide</a:t>
            </a:r>
            <a:r>
              <a:rPr lang="en-US" dirty="0"/>
              <a:t> a list of your grant partners and grant beneficiaries.  </a:t>
            </a:r>
          </a:p>
          <a:p>
            <a:endParaRPr lang="en-US" dirty="0"/>
          </a:p>
          <a:p>
            <a:r>
              <a:rPr lang="en-US" dirty="0"/>
              <a:t>Participate in focus groups  </a:t>
            </a:r>
          </a:p>
          <a:p>
            <a:endParaRPr lang="en-US" dirty="0"/>
          </a:p>
          <a:p>
            <a:r>
              <a:rPr lang="en-US" dirty="0"/>
              <a:t>If selected for a case study, help us engage your partners and beneficiaries</a:t>
            </a:r>
          </a:p>
          <a:p>
            <a:endParaRPr lang="en-US" dirty="0"/>
          </a:p>
        </p:txBody>
      </p:sp>
      <p:sp>
        <p:nvSpPr>
          <p:cNvPr id="4" name="Slide Number Placeholder 3"/>
          <p:cNvSpPr>
            <a:spLocks noGrp="1"/>
          </p:cNvSpPr>
          <p:nvPr>
            <p:ph type="sldNum" sz="quarter" idx="5"/>
          </p:nvPr>
        </p:nvSpPr>
        <p:spPr/>
        <p:txBody>
          <a:bodyPr/>
          <a:lstStyle/>
          <a:p>
            <a:fld id="{57D00378-FBC5-F848-9550-630789E0DEA3}" type="slidenum">
              <a:rPr lang="en-US" smtClean="0"/>
              <a:t>10</a:t>
            </a:fld>
            <a:endParaRPr lang="en-US"/>
          </a:p>
        </p:txBody>
      </p:sp>
    </p:spTree>
    <p:extLst>
      <p:ext uri="{BB962C8B-B14F-4D97-AF65-F5344CB8AC3E}">
        <p14:creationId xmlns:p14="http://schemas.microsoft.com/office/powerpoint/2010/main" val="3119245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 Color">
    <p:spTree>
      <p:nvGrpSpPr>
        <p:cNvPr id="1" name=""/>
        <p:cNvGrpSpPr/>
        <p:nvPr/>
      </p:nvGrpSpPr>
      <p:grpSpPr>
        <a:xfrm>
          <a:off x="0" y="0"/>
          <a:ext cx="0" cy="0"/>
          <a:chOff x="0" y="0"/>
          <a:chExt cx="0" cy="0"/>
        </a:xfrm>
      </p:grpSpPr>
      <p:pic>
        <p:nvPicPr>
          <p:cNvPr id="7" name="Picture 6" descr="A picture containing tree, outdoor, sky, nature&#10;&#10;Description automatically generated">
            <a:extLst>
              <a:ext uri="{FF2B5EF4-FFF2-40B4-BE49-F238E27FC236}">
                <a16:creationId xmlns:a16="http://schemas.microsoft.com/office/drawing/2014/main" id="{A7043E24-8948-024D-2DAB-BE6761D8F992}"/>
              </a:ext>
            </a:extLst>
          </p:cNvPr>
          <p:cNvPicPr>
            <a:picLocks noChangeAspect="1"/>
          </p:cNvPicPr>
          <p:nvPr userDrawn="1"/>
        </p:nvPicPr>
        <p:blipFill rotWithShape="1">
          <a:blip r:embed="rId2"/>
          <a:srcRect t="11820"/>
          <a:stretch/>
        </p:blipFill>
        <p:spPr>
          <a:xfrm>
            <a:off x="0" y="-147145"/>
            <a:ext cx="12192000" cy="6720577"/>
          </a:xfrm>
          <a:prstGeom prst="rect">
            <a:avLst/>
          </a:prstGeom>
        </p:spPr>
      </p:pic>
      <p:sp>
        <p:nvSpPr>
          <p:cNvPr id="11" name="Rectangle 10">
            <a:extLst>
              <a:ext uri="{FF2B5EF4-FFF2-40B4-BE49-F238E27FC236}">
                <a16:creationId xmlns:a16="http://schemas.microsoft.com/office/drawing/2014/main" id="{4C134D26-A91F-61CC-DCE1-D33146F08E16}"/>
              </a:ext>
            </a:extLst>
          </p:cNvPr>
          <p:cNvSpPr/>
          <p:nvPr userDrawn="1"/>
        </p:nvSpPr>
        <p:spPr>
          <a:xfrm>
            <a:off x="0" y="6453809"/>
            <a:ext cx="12192000" cy="40419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F87B7E0-91CD-1246-EBF9-844B7E5678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867" y="253379"/>
            <a:ext cx="3263900" cy="723900"/>
          </a:xfrm>
          <a:prstGeom prst="rect">
            <a:avLst/>
          </a:prstGeom>
        </p:spPr>
      </p:pic>
      <p:sp>
        <p:nvSpPr>
          <p:cNvPr id="2" name="Title 1">
            <a:extLst>
              <a:ext uri="{FF2B5EF4-FFF2-40B4-BE49-F238E27FC236}">
                <a16:creationId xmlns:a16="http://schemas.microsoft.com/office/drawing/2014/main" id="{38B208B8-002C-C762-C96E-11E39F660300}"/>
              </a:ext>
            </a:extLst>
          </p:cNvPr>
          <p:cNvSpPr>
            <a:spLocks noGrp="1"/>
          </p:cNvSpPr>
          <p:nvPr>
            <p:ph type="ctrTitle"/>
          </p:nvPr>
        </p:nvSpPr>
        <p:spPr>
          <a:xfrm>
            <a:off x="1524000" y="977279"/>
            <a:ext cx="9144000" cy="1655762"/>
          </a:xfrm>
        </p:spPr>
        <p:txBody>
          <a:bodyPr anchor="b">
            <a:normAutofit/>
          </a:bodyPr>
          <a:lstStyle>
            <a:lvl1pPr algn="ctr">
              <a:defRPr sz="45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4145AAF-1846-4A47-DD25-2BF345457446}"/>
              </a:ext>
            </a:extLst>
          </p:cNvPr>
          <p:cNvSpPr>
            <a:spLocks noGrp="1"/>
          </p:cNvSpPr>
          <p:nvPr>
            <p:ph type="subTitle" idx="1"/>
          </p:nvPr>
        </p:nvSpPr>
        <p:spPr>
          <a:xfrm>
            <a:off x="1524000" y="4224960"/>
            <a:ext cx="9144000" cy="103284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0A4C90-4E00-723E-BBAC-2824FA068BD7}"/>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D9D8DBBB-359A-FF6F-9D06-B0D84B8E4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7B033-9705-1616-AF4A-6AEDFBF808EF}"/>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25836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4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a:off x="0" y="1"/>
            <a:ext cx="2701159" cy="6858000"/>
          </a:xfrm>
          <a:custGeom>
            <a:avLst/>
            <a:gdLst>
              <a:gd name="connsiteX0" fmla="*/ 0 w 3005959"/>
              <a:gd name="connsiteY0" fmla="*/ 0 h 6858000"/>
              <a:gd name="connsiteX1" fmla="*/ 3005959 w 3005959"/>
              <a:gd name="connsiteY1" fmla="*/ 0 h 6858000"/>
              <a:gd name="connsiteX2" fmla="*/ 3005959 w 3005959"/>
              <a:gd name="connsiteY2" fmla="*/ 6858000 h 6858000"/>
              <a:gd name="connsiteX3" fmla="*/ 0 w 3005959"/>
              <a:gd name="connsiteY3" fmla="*/ 6858000 h 6858000"/>
              <a:gd name="connsiteX4" fmla="*/ 0 w 3005959"/>
              <a:gd name="connsiteY4" fmla="*/ 0 h 6858000"/>
              <a:gd name="connsiteX0" fmla="*/ 0 w 3016469"/>
              <a:gd name="connsiteY0" fmla="*/ 0 h 6858000"/>
              <a:gd name="connsiteX1" fmla="*/ 3005959 w 3016469"/>
              <a:gd name="connsiteY1" fmla="*/ 0 h 6858000"/>
              <a:gd name="connsiteX2" fmla="*/ 3016469 w 3016469"/>
              <a:gd name="connsiteY2" fmla="*/ 1860330 h 6858000"/>
              <a:gd name="connsiteX3" fmla="*/ 3005959 w 3016469"/>
              <a:gd name="connsiteY3" fmla="*/ 6858000 h 6858000"/>
              <a:gd name="connsiteX4" fmla="*/ 0 w 3016469"/>
              <a:gd name="connsiteY4" fmla="*/ 6858000 h 6858000"/>
              <a:gd name="connsiteX5" fmla="*/ 0 w 3016469"/>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59"/>
              <a:gd name="connsiteY0" fmla="*/ 0 h 6858000"/>
              <a:gd name="connsiteX1" fmla="*/ 3005959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24303 w 3005959"/>
              <a:gd name="connsiteY2" fmla="*/ 186033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13793 w 3005959"/>
              <a:gd name="connsiteY2" fmla="*/ 2196661 h 6858000"/>
              <a:gd name="connsiteX3" fmla="*/ 3005959 w 3005959"/>
              <a:gd name="connsiteY3" fmla="*/ 6858000 h 6858000"/>
              <a:gd name="connsiteX4" fmla="*/ 0 w 3005959"/>
              <a:gd name="connsiteY4" fmla="*/ 6858000 h 6858000"/>
              <a:gd name="connsiteX5" fmla="*/ 0 w 3005959"/>
              <a:gd name="connsiteY5" fmla="*/ 0 h 6858000"/>
              <a:gd name="connsiteX0" fmla="*/ 0 w 2701159"/>
              <a:gd name="connsiteY0" fmla="*/ 0 h 6858000"/>
              <a:gd name="connsiteX1" fmla="*/ 2522483 w 2701159"/>
              <a:gd name="connsiteY1" fmla="*/ 0 h 6858000"/>
              <a:gd name="connsiteX2" fmla="*/ 131379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 name="connsiteX0" fmla="*/ 0 w 2701159"/>
              <a:gd name="connsiteY0" fmla="*/ 0 h 6858000"/>
              <a:gd name="connsiteX1" fmla="*/ 2522483 w 2701159"/>
              <a:gd name="connsiteY1" fmla="*/ 0 h 6858000"/>
              <a:gd name="connsiteX2" fmla="*/ 103001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1159" h="6858000">
                <a:moveTo>
                  <a:pt x="0" y="0"/>
                </a:moveTo>
                <a:lnTo>
                  <a:pt x="2522483" y="0"/>
                </a:lnTo>
                <a:lnTo>
                  <a:pt x="1030013" y="2196661"/>
                </a:lnTo>
                <a:lnTo>
                  <a:pt x="2701159" y="6858000"/>
                </a:lnTo>
                <a:lnTo>
                  <a:pt x="0" y="6858000"/>
                </a:lnTo>
                <a:lnTo>
                  <a:pt x="0" y="0"/>
                </a:lnTo>
                <a:close/>
              </a:path>
            </a:pathLst>
          </a:custGeom>
          <a:solidFill>
            <a:srgbClr val="1F7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2617076" y="187598"/>
            <a:ext cx="9017875" cy="108530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104CA65-BD51-5195-D520-68B8BD147266}"/>
              </a:ext>
            </a:extLst>
          </p:cNvPr>
          <p:cNvSpPr>
            <a:spLocks noGrp="1"/>
          </p:cNvSpPr>
          <p:nvPr>
            <p:ph idx="1"/>
          </p:nvPr>
        </p:nvSpPr>
        <p:spPr>
          <a:xfrm>
            <a:off x="2627586" y="1524000"/>
            <a:ext cx="9007366" cy="465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8812" y="5773973"/>
            <a:ext cx="1015240" cy="1029835"/>
          </a:xfrm>
          <a:prstGeom prst="rect">
            <a:avLst/>
          </a:prstGeom>
        </p:spPr>
      </p:pic>
      <p:cxnSp>
        <p:nvCxnSpPr>
          <p:cNvPr id="10" name="Straight Connector 9">
            <a:extLst>
              <a:ext uri="{FF2B5EF4-FFF2-40B4-BE49-F238E27FC236}">
                <a16:creationId xmlns:a16="http://schemas.microsoft.com/office/drawing/2014/main" id="{690D1837-CA74-149C-1822-153BAD718BC2}"/>
              </a:ext>
            </a:extLst>
          </p:cNvPr>
          <p:cNvCxnSpPr>
            <a:cxnSpLocks/>
          </p:cNvCxnSpPr>
          <p:nvPr userDrawn="1"/>
        </p:nvCxnSpPr>
        <p:spPr>
          <a:xfrm>
            <a:off x="11813628" y="104665"/>
            <a:ext cx="0" cy="1272190"/>
          </a:xfrm>
          <a:prstGeom prst="line">
            <a:avLst/>
          </a:prstGeom>
          <a:ln w="57150">
            <a:solidFill>
              <a:srgbClr val="FFC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63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5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0800000">
            <a:off x="9490841" y="0"/>
            <a:ext cx="2701159" cy="6858000"/>
          </a:xfrm>
          <a:custGeom>
            <a:avLst/>
            <a:gdLst>
              <a:gd name="connsiteX0" fmla="*/ 0 w 3005959"/>
              <a:gd name="connsiteY0" fmla="*/ 0 h 6858000"/>
              <a:gd name="connsiteX1" fmla="*/ 3005959 w 3005959"/>
              <a:gd name="connsiteY1" fmla="*/ 0 h 6858000"/>
              <a:gd name="connsiteX2" fmla="*/ 3005959 w 3005959"/>
              <a:gd name="connsiteY2" fmla="*/ 6858000 h 6858000"/>
              <a:gd name="connsiteX3" fmla="*/ 0 w 3005959"/>
              <a:gd name="connsiteY3" fmla="*/ 6858000 h 6858000"/>
              <a:gd name="connsiteX4" fmla="*/ 0 w 3005959"/>
              <a:gd name="connsiteY4" fmla="*/ 0 h 6858000"/>
              <a:gd name="connsiteX0" fmla="*/ 0 w 3016469"/>
              <a:gd name="connsiteY0" fmla="*/ 0 h 6858000"/>
              <a:gd name="connsiteX1" fmla="*/ 3005959 w 3016469"/>
              <a:gd name="connsiteY1" fmla="*/ 0 h 6858000"/>
              <a:gd name="connsiteX2" fmla="*/ 3016469 w 3016469"/>
              <a:gd name="connsiteY2" fmla="*/ 1860330 h 6858000"/>
              <a:gd name="connsiteX3" fmla="*/ 3005959 w 3016469"/>
              <a:gd name="connsiteY3" fmla="*/ 6858000 h 6858000"/>
              <a:gd name="connsiteX4" fmla="*/ 0 w 3016469"/>
              <a:gd name="connsiteY4" fmla="*/ 6858000 h 6858000"/>
              <a:gd name="connsiteX5" fmla="*/ 0 w 3016469"/>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59"/>
              <a:gd name="connsiteY0" fmla="*/ 0 h 6858000"/>
              <a:gd name="connsiteX1" fmla="*/ 3005959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24303 w 3005959"/>
              <a:gd name="connsiteY2" fmla="*/ 186033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13793 w 3005959"/>
              <a:gd name="connsiteY2" fmla="*/ 2196661 h 6858000"/>
              <a:gd name="connsiteX3" fmla="*/ 3005959 w 3005959"/>
              <a:gd name="connsiteY3" fmla="*/ 6858000 h 6858000"/>
              <a:gd name="connsiteX4" fmla="*/ 0 w 3005959"/>
              <a:gd name="connsiteY4" fmla="*/ 6858000 h 6858000"/>
              <a:gd name="connsiteX5" fmla="*/ 0 w 3005959"/>
              <a:gd name="connsiteY5" fmla="*/ 0 h 6858000"/>
              <a:gd name="connsiteX0" fmla="*/ 0 w 2701159"/>
              <a:gd name="connsiteY0" fmla="*/ 0 h 6858000"/>
              <a:gd name="connsiteX1" fmla="*/ 2522483 w 2701159"/>
              <a:gd name="connsiteY1" fmla="*/ 0 h 6858000"/>
              <a:gd name="connsiteX2" fmla="*/ 131379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 name="connsiteX0" fmla="*/ 0 w 2701159"/>
              <a:gd name="connsiteY0" fmla="*/ 0 h 6858000"/>
              <a:gd name="connsiteX1" fmla="*/ 2522483 w 2701159"/>
              <a:gd name="connsiteY1" fmla="*/ 0 h 6858000"/>
              <a:gd name="connsiteX2" fmla="*/ 103001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1159" h="6858000">
                <a:moveTo>
                  <a:pt x="0" y="0"/>
                </a:moveTo>
                <a:lnTo>
                  <a:pt x="2522483" y="0"/>
                </a:lnTo>
                <a:lnTo>
                  <a:pt x="1030013" y="2196661"/>
                </a:lnTo>
                <a:lnTo>
                  <a:pt x="2701159" y="6858000"/>
                </a:lnTo>
                <a:lnTo>
                  <a:pt x="0" y="6858000"/>
                </a:lnTo>
                <a:lnTo>
                  <a:pt x="0" y="0"/>
                </a:lnTo>
                <a:close/>
              </a:path>
            </a:pathLst>
          </a:cu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546539" y="198108"/>
            <a:ext cx="8965322" cy="108530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104CA65-BD51-5195-D520-68B8BD147266}"/>
              </a:ext>
            </a:extLst>
          </p:cNvPr>
          <p:cNvSpPr>
            <a:spLocks noGrp="1"/>
          </p:cNvSpPr>
          <p:nvPr>
            <p:ph idx="1"/>
          </p:nvPr>
        </p:nvSpPr>
        <p:spPr>
          <a:xfrm>
            <a:off x="546539" y="1481520"/>
            <a:ext cx="9007366" cy="465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7841" y="5691640"/>
            <a:ext cx="1015240" cy="1029835"/>
          </a:xfrm>
          <a:prstGeom prst="rect">
            <a:avLst/>
          </a:prstGeom>
        </p:spPr>
      </p:pic>
      <p:cxnSp>
        <p:nvCxnSpPr>
          <p:cNvPr id="10" name="Straight Connector 9">
            <a:extLst>
              <a:ext uri="{FF2B5EF4-FFF2-40B4-BE49-F238E27FC236}">
                <a16:creationId xmlns:a16="http://schemas.microsoft.com/office/drawing/2014/main" id="{690D1837-CA74-149C-1822-153BAD718BC2}"/>
              </a:ext>
            </a:extLst>
          </p:cNvPr>
          <p:cNvCxnSpPr>
            <a:cxnSpLocks/>
          </p:cNvCxnSpPr>
          <p:nvPr userDrawn="1"/>
        </p:nvCxnSpPr>
        <p:spPr>
          <a:xfrm>
            <a:off x="399393" y="104664"/>
            <a:ext cx="0" cy="1272190"/>
          </a:xfrm>
          <a:prstGeom prst="line">
            <a:avLst/>
          </a:prstGeom>
          <a:ln w="57150">
            <a:solidFill>
              <a:srgbClr val="FFC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04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5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0800000">
            <a:off x="9490841" y="0"/>
            <a:ext cx="2701159" cy="6858000"/>
          </a:xfrm>
          <a:custGeom>
            <a:avLst/>
            <a:gdLst>
              <a:gd name="connsiteX0" fmla="*/ 0 w 3005959"/>
              <a:gd name="connsiteY0" fmla="*/ 0 h 6858000"/>
              <a:gd name="connsiteX1" fmla="*/ 3005959 w 3005959"/>
              <a:gd name="connsiteY1" fmla="*/ 0 h 6858000"/>
              <a:gd name="connsiteX2" fmla="*/ 3005959 w 3005959"/>
              <a:gd name="connsiteY2" fmla="*/ 6858000 h 6858000"/>
              <a:gd name="connsiteX3" fmla="*/ 0 w 3005959"/>
              <a:gd name="connsiteY3" fmla="*/ 6858000 h 6858000"/>
              <a:gd name="connsiteX4" fmla="*/ 0 w 3005959"/>
              <a:gd name="connsiteY4" fmla="*/ 0 h 6858000"/>
              <a:gd name="connsiteX0" fmla="*/ 0 w 3016469"/>
              <a:gd name="connsiteY0" fmla="*/ 0 h 6858000"/>
              <a:gd name="connsiteX1" fmla="*/ 3005959 w 3016469"/>
              <a:gd name="connsiteY1" fmla="*/ 0 h 6858000"/>
              <a:gd name="connsiteX2" fmla="*/ 3016469 w 3016469"/>
              <a:gd name="connsiteY2" fmla="*/ 1860330 h 6858000"/>
              <a:gd name="connsiteX3" fmla="*/ 3005959 w 3016469"/>
              <a:gd name="connsiteY3" fmla="*/ 6858000 h 6858000"/>
              <a:gd name="connsiteX4" fmla="*/ 0 w 3016469"/>
              <a:gd name="connsiteY4" fmla="*/ 6858000 h 6858000"/>
              <a:gd name="connsiteX5" fmla="*/ 0 w 3016469"/>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59"/>
              <a:gd name="connsiteY0" fmla="*/ 0 h 6858000"/>
              <a:gd name="connsiteX1" fmla="*/ 3005959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24303 w 3005959"/>
              <a:gd name="connsiteY2" fmla="*/ 186033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13793 w 3005959"/>
              <a:gd name="connsiteY2" fmla="*/ 2196661 h 6858000"/>
              <a:gd name="connsiteX3" fmla="*/ 3005959 w 3005959"/>
              <a:gd name="connsiteY3" fmla="*/ 6858000 h 6858000"/>
              <a:gd name="connsiteX4" fmla="*/ 0 w 3005959"/>
              <a:gd name="connsiteY4" fmla="*/ 6858000 h 6858000"/>
              <a:gd name="connsiteX5" fmla="*/ 0 w 3005959"/>
              <a:gd name="connsiteY5" fmla="*/ 0 h 6858000"/>
              <a:gd name="connsiteX0" fmla="*/ 0 w 2701159"/>
              <a:gd name="connsiteY0" fmla="*/ 0 h 6858000"/>
              <a:gd name="connsiteX1" fmla="*/ 2522483 w 2701159"/>
              <a:gd name="connsiteY1" fmla="*/ 0 h 6858000"/>
              <a:gd name="connsiteX2" fmla="*/ 131379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 name="connsiteX0" fmla="*/ 0 w 2701159"/>
              <a:gd name="connsiteY0" fmla="*/ 0 h 6858000"/>
              <a:gd name="connsiteX1" fmla="*/ 2522483 w 2701159"/>
              <a:gd name="connsiteY1" fmla="*/ 0 h 6858000"/>
              <a:gd name="connsiteX2" fmla="*/ 103001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1159" h="6858000">
                <a:moveTo>
                  <a:pt x="0" y="0"/>
                </a:moveTo>
                <a:lnTo>
                  <a:pt x="2522483" y="0"/>
                </a:lnTo>
                <a:lnTo>
                  <a:pt x="1030013" y="2196661"/>
                </a:lnTo>
                <a:lnTo>
                  <a:pt x="2701159" y="6858000"/>
                </a:lnTo>
                <a:lnTo>
                  <a:pt x="0" y="6858000"/>
                </a:lnTo>
                <a:lnTo>
                  <a:pt x="0" y="0"/>
                </a:lnTo>
                <a:close/>
              </a:path>
            </a:pathLst>
          </a:custGeom>
          <a:solidFill>
            <a:srgbClr val="1F7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546539" y="198108"/>
            <a:ext cx="8965322" cy="108530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104CA65-BD51-5195-D520-68B8BD147266}"/>
              </a:ext>
            </a:extLst>
          </p:cNvPr>
          <p:cNvSpPr>
            <a:spLocks noGrp="1"/>
          </p:cNvSpPr>
          <p:nvPr>
            <p:ph idx="1"/>
          </p:nvPr>
        </p:nvSpPr>
        <p:spPr>
          <a:xfrm>
            <a:off x="546539" y="1481520"/>
            <a:ext cx="9007366" cy="465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7841" y="5691640"/>
            <a:ext cx="1015240" cy="1029835"/>
          </a:xfrm>
          <a:prstGeom prst="rect">
            <a:avLst/>
          </a:prstGeom>
        </p:spPr>
      </p:pic>
      <p:cxnSp>
        <p:nvCxnSpPr>
          <p:cNvPr id="10" name="Straight Connector 9">
            <a:extLst>
              <a:ext uri="{FF2B5EF4-FFF2-40B4-BE49-F238E27FC236}">
                <a16:creationId xmlns:a16="http://schemas.microsoft.com/office/drawing/2014/main" id="{690D1837-CA74-149C-1822-153BAD718BC2}"/>
              </a:ext>
            </a:extLst>
          </p:cNvPr>
          <p:cNvCxnSpPr>
            <a:cxnSpLocks/>
          </p:cNvCxnSpPr>
          <p:nvPr userDrawn="1"/>
        </p:nvCxnSpPr>
        <p:spPr>
          <a:xfrm>
            <a:off x="399393" y="104664"/>
            <a:ext cx="0" cy="1272190"/>
          </a:xfrm>
          <a:prstGeom prst="line">
            <a:avLst/>
          </a:prstGeom>
          <a:ln w="57150">
            <a:solidFill>
              <a:srgbClr val="FFC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137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tree, outdoor, sky, nature&#10;&#10;Description automatically generated">
            <a:extLst>
              <a:ext uri="{FF2B5EF4-FFF2-40B4-BE49-F238E27FC236}">
                <a16:creationId xmlns:a16="http://schemas.microsoft.com/office/drawing/2014/main" id="{E111163C-9F3C-C5B1-CBF9-276630B27E58}"/>
              </a:ext>
            </a:extLst>
          </p:cNvPr>
          <p:cNvPicPr>
            <a:picLocks noChangeAspect="1"/>
          </p:cNvPicPr>
          <p:nvPr userDrawn="1"/>
        </p:nvPicPr>
        <p:blipFill rotWithShape="1">
          <a:blip r:embed="rId2">
            <a:lum bright="70000" contrast="-70000"/>
          </a:blip>
          <a:srcRect t="11820"/>
          <a:stretch/>
        </p:blipFill>
        <p:spPr>
          <a:xfrm>
            <a:off x="0" y="-147145"/>
            <a:ext cx="12192000" cy="6720577"/>
          </a:xfrm>
          <a:prstGeom prst="rect">
            <a:avLst/>
          </a:prstGeom>
        </p:spPr>
      </p:pic>
      <p:sp>
        <p:nvSpPr>
          <p:cNvPr id="8" name="Rectangle 7">
            <a:extLst>
              <a:ext uri="{FF2B5EF4-FFF2-40B4-BE49-F238E27FC236}">
                <a16:creationId xmlns:a16="http://schemas.microsoft.com/office/drawing/2014/main" id="{83B8A31B-3319-0E1C-00FF-9F0F5758EF74}"/>
              </a:ext>
            </a:extLst>
          </p:cNvPr>
          <p:cNvSpPr/>
          <p:nvPr userDrawn="1"/>
        </p:nvSpPr>
        <p:spPr>
          <a:xfrm>
            <a:off x="0" y="6453809"/>
            <a:ext cx="12192000" cy="40419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6111BD24-39BC-6448-F2CA-5691FF158A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867" y="253379"/>
            <a:ext cx="3263900" cy="723900"/>
          </a:xfrm>
          <a:prstGeom prst="rect">
            <a:avLst/>
          </a:prstGeom>
        </p:spPr>
      </p:pic>
      <p:sp>
        <p:nvSpPr>
          <p:cNvPr id="2" name="Title 1">
            <a:extLst>
              <a:ext uri="{FF2B5EF4-FFF2-40B4-BE49-F238E27FC236}">
                <a16:creationId xmlns:a16="http://schemas.microsoft.com/office/drawing/2014/main" id="{6C2EE668-0491-7179-F19C-BA34A9312D09}"/>
              </a:ext>
            </a:extLst>
          </p:cNvPr>
          <p:cNvSpPr>
            <a:spLocks noGrp="1"/>
          </p:cNvSpPr>
          <p:nvPr>
            <p:ph type="title"/>
          </p:nvPr>
        </p:nvSpPr>
        <p:spPr>
          <a:xfrm>
            <a:off x="831850" y="1709738"/>
            <a:ext cx="10515600" cy="2595157"/>
          </a:xfr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599629A-EB4E-6BBF-9573-C98441F0AC39}"/>
              </a:ext>
            </a:extLst>
          </p:cNvPr>
          <p:cNvSpPr>
            <a:spLocks noGrp="1"/>
          </p:cNvSpPr>
          <p:nvPr>
            <p:ph type="body" idx="1"/>
          </p:nvPr>
        </p:nvSpPr>
        <p:spPr>
          <a:xfrm>
            <a:off x="831850" y="4572001"/>
            <a:ext cx="10515600" cy="1517650"/>
          </a:xfrm>
        </p:spPr>
        <p:txBody>
          <a:bodyPr/>
          <a:lstStyle>
            <a:lvl1pPr marL="0" indent="0">
              <a:buNone/>
              <a:defRPr sz="2400" i="1">
                <a:solidFill>
                  <a:srgbClr val="1F7FD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1775DEF-7930-EAC3-7B5E-D62F4657A26A}"/>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E1E3B221-E8C7-B24B-65EA-D8E62B25B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C84E1-AAB3-DD2E-A486-606C6E36EC65}"/>
              </a:ext>
            </a:extLst>
          </p:cNvPr>
          <p:cNvSpPr>
            <a:spLocks noGrp="1"/>
          </p:cNvSpPr>
          <p:nvPr>
            <p:ph type="sldNum" sz="quarter" idx="12"/>
          </p:nvPr>
        </p:nvSpPr>
        <p:spPr/>
        <p:txBody>
          <a:bodyPr/>
          <a:lstStyle/>
          <a:p>
            <a:fld id="{4CF631B5-E957-3248-9E35-724066177716}" type="slidenum">
              <a:rPr lang="en-US" smtClean="0"/>
              <a:t>‹#›</a:t>
            </a:fld>
            <a:endParaRPr lang="en-US"/>
          </a:p>
        </p:txBody>
      </p:sp>
      <p:cxnSp>
        <p:nvCxnSpPr>
          <p:cNvPr id="11" name="Straight Connector 10">
            <a:extLst>
              <a:ext uri="{FF2B5EF4-FFF2-40B4-BE49-F238E27FC236}">
                <a16:creationId xmlns:a16="http://schemas.microsoft.com/office/drawing/2014/main" id="{B2D5F98F-916E-0E33-506C-876C7AD90180}"/>
              </a:ext>
            </a:extLst>
          </p:cNvPr>
          <p:cNvCxnSpPr/>
          <p:nvPr userDrawn="1"/>
        </p:nvCxnSpPr>
        <p:spPr>
          <a:xfrm>
            <a:off x="838200" y="4300439"/>
            <a:ext cx="2262352" cy="0"/>
          </a:xfrm>
          <a:prstGeom prst="line">
            <a:avLst/>
          </a:prstGeom>
          <a:ln w="76200">
            <a:solidFill>
              <a:srgbClr val="FFC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178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2">
    <p:spTree>
      <p:nvGrpSpPr>
        <p:cNvPr id="1" name=""/>
        <p:cNvGrpSpPr/>
        <p:nvPr/>
      </p:nvGrpSpPr>
      <p:grpSpPr>
        <a:xfrm>
          <a:off x="0" y="0"/>
          <a:ext cx="0" cy="0"/>
          <a:chOff x="0" y="0"/>
          <a:chExt cx="0" cy="0"/>
        </a:xfrm>
      </p:grpSpPr>
      <p:pic>
        <p:nvPicPr>
          <p:cNvPr id="7" name="Picture 6" descr="A picture containing tree, outdoor, sky, nature&#10;&#10;Description automatically generated">
            <a:extLst>
              <a:ext uri="{FF2B5EF4-FFF2-40B4-BE49-F238E27FC236}">
                <a16:creationId xmlns:a16="http://schemas.microsoft.com/office/drawing/2014/main" id="{E111163C-9F3C-C5B1-CBF9-276630B27E58}"/>
              </a:ext>
            </a:extLst>
          </p:cNvPr>
          <p:cNvPicPr>
            <a:picLocks noChangeAspect="1"/>
          </p:cNvPicPr>
          <p:nvPr userDrawn="1"/>
        </p:nvPicPr>
        <p:blipFill rotWithShape="1">
          <a:blip r:embed="rId2">
            <a:lum bright="70000" contrast="-70000"/>
          </a:blip>
          <a:srcRect t="11820"/>
          <a:stretch/>
        </p:blipFill>
        <p:spPr>
          <a:xfrm>
            <a:off x="0" y="-147145"/>
            <a:ext cx="12192000" cy="6720577"/>
          </a:xfrm>
          <a:prstGeom prst="rect">
            <a:avLst/>
          </a:prstGeom>
        </p:spPr>
      </p:pic>
      <p:sp>
        <p:nvSpPr>
          <p:cNvPr id="8" name="Rectangle 7">
            <a:extLst>
              <a:ext uri="{FF2B5EF4-FFF2-40B4-BE49-F238E27FC236}">
                <a16:creationId xmlns:a16="http://schemas.microsoft.com/office/drawing/2014/main" id="{83B8A31B-3319-0E1C-00FF-9F0F5758EF74}"/>
              </a:ext>
            </a:extLst>
          </p:cNvPr>
          <p:cNvSpPr/>
          <p:nvPr userDrawn="1"/>
        </p:nvSpPr>
        <p:spPr>
          <a:xfrm>
            <a:off x="0" y="6453809"/>
            <a:ext cx="12192000" cy="40419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DE7E4F7-6829-34BE-C8CC-F509CE27F304}"/>
              </a:ext>
            </a:extLst>
          </p:cNvPr>
          <p:cNvGrpSpPr/>
          <p:nvPr userDrawn="1"/>
        </p:nvGrpSpPr>
        <p:grpSpPr>
          <a:xfrm>
            <a:off x="3138768" y="136525"/>
            <a:ext cx="5914464" cy="5999493"/>
            <a:chOff x="3502805" y="798524"/>
            <a:chExt cx="5186390" cy="5260952"/>
          </a:xfrm>
        </p:grpSpPr>
        <p:pic>
          <p:nvPicPr>
            <p:cNvPr id="12" name="Picture 11">
              <a:extLst>
                <a:ext uri="{FF2B5EF4-FFF2-40B4-BE49-F238E27FC236}">
                  <a16:creationId xmlns:a16="http://schemas.microsoft.com/office/drawing/2014/main" id="{BAF8C5B5-DD70-0AF6-15A7-6728E267DE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2805" y="798524"/>
              <a:ext cx="5186390" cy="5260952"/>
            </a:xfrm>
            <a:prstGeom prst="rect">
              <a:avLst/>
            </a:prstGeom>
          </p:spPr>
        </p:pic>
        <p:sp>
          <p:nvSpPr>
            <p:cNvPr id="13" name="Rectangle 12">
              <a:extLst>
                <a:ext uri="{FF2B5EF4-FFF2-40B4-BE49-F238E27FC236}">
                  <a16:creationId xmlns:a16="http://schemas.microsoft.com/office/drawing/2014/main" id="{A56FA433-0D74-B406-717E-FF026FC752FC}"/>
                </a:ext>
              </a:extLst>
            </p:cNvPr>
            <p:cNvSpPr/>
            <p:nvPr userDrawn="1"/>
          </p:nvSpPr>
          <p:spPr>
            <a:xfrm>
              <a:off x="4087184" y="2841391"/>
              <a:ext cx="4066216" cy="859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C2EE668-0491-7179-F19C-BA34A9312D09}"/>
              </a:ext>
            </a:extLst>
          </p:cNvPr>
          <p:cNvSpPr>
            <a:spLocks noGrp="1"/>
          </p:cNvSpPr>
          <p:nvPr>
            <p:ph type="title"/>
          </p:nvPr>
        </p:nvSpPr>
        <p:spPr>
          <a:xfrm>
            <a:off x="4163410" y="1595759"/>
            <a:ext cx="3865180" cy="2595157"/>
          </a:xfrm>
        </p:spPr>
        <p:txBody>
          <a:bodyPr anchor="b">
            <a:normAutofit/>
          </a:bodyPr>
          <a:lstStyle>
            <a:lvl1pPr algn="ctr">
              <a:defRPr sz="4800">
                <a:solidFill>
                  <a:schemeClr val="tx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31775DEF-7930-EAC3-7B5E-D62F4657A26A}"/>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E1E3B221-E8C7-B24B-65EA-D8E62B25B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C84E1-AAB3-DD2E-A486-606C6E36EC65}"/>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215480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C5FEA-B892-D2BF-1855-35C0465FF5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8F16D-13F3-C9AC-E1FD-1DAA168C21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10C5F9-ED48-1173-C9DF-D89D42243F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A840AD-DDA5-40FC-6F38-DEC61E8CED80}"/>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6" name="Footer Placeholder 5">
            <a:extLst>
              <a:ext uri="{FF2B5EF4-FFF2-40B4-BE49-F238E27FC236}">
                <a16:creationId xmlns:a16="http://schemas.microsoft.com/office/drawing/2014/main" id="{BEDFA7AE-691B-2532-459E-541E94783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4F2912-435D-1B1D-4451-777AF68420EC}"/>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1672722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5B06-505F-AB3C-64BD-672555062E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A49949-51C4-558F-A703-FD02E8C975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FDBD92-0E3E-4AB6-C530-8ACF22DAB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A93E99-5528-C082-5158-2A75F2E85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DC437A-5D67-C2EE-AD55-7CA4D39CFD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33991A-0151-6DC8-16B6-C43E4E0A5F36}"/>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8" name="Footer Placeholder 7">
            <a:extLst>
              <a:ext uri="{FF2B5EF4-FFF2-40B4-BE49-F238E27FC236}">
                <a16:creationId xmlns:a16="http://schemas.microsoft.com/office/drawing/2014/main" id="{8FD9BBEB-700A-D283-81D1-DAEA46F304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BF54A8-EA52-1111-19E7-BC6568B4F134}"/>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4090919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a:off x="0" y="6453809"/>
            <a:ext cx="12192000" cy="40419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8812" y="5773973"/>
            <a:ext cx="1015240" cy="1029835"/>
          </a:xfrm>
          <a:prstGeom prst="rect">
            <a:avLst/>
          </a:prstGeom>
        </p:spPr>
      </p:pic>
    </p:spTree>
    <p:extLst>
      <p:ext uri="{BB962C8B-B14F-4D97-AF65-F5344CB8AC3E}">
        <p14:creationId xmlns:p14="http://schemas.microsoft.com/office/powerpoint/2010/main" val="1150593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2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6200000">
            <a:off x="-1263869" y="1263869"/>
            <a:ext cx="6858001" cy="433026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147146" y="406373"/>
            <a:ext cx="4025461" cy="5531972"/>
          </a:xfrm>
        </p:spPr>
        <p:txBody>
          <a:bodyPr/>
          <a:lstStyle/>
          <a:p>
            <a:r>
              <a:rPr lang="en-US" dirty="0"/>
              <a:t>Click to edit Master title style</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180" y="66175"/>
            <a:ext cx="1015240" cy="1029835"/>
          </a:xfrm>
          <a:prstGeom prst="rect">
            <a:avLst/>
          </a:prstGeom>
        </p:spPr>
      </p:pic>
    </p:spTree>
    <p:extLst>
      <p:ext uri="{BB962C8B-B14F-4D97-AF65-F5344CB8AC3E}">
        <p14:creationId xmlns:p14="http://schemas.microsoft.com/office/powerpoint/2010/main" val="121397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2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6200000">
            <a:off x="-1263869" y="1263869"/>
            <a:ext cx="6858001" cy="4330261"/>
          </a:xfrm>
          <a:prstGeom prst="rect">
            <a:avLst/>
          </a:prstGeom>
          <a:solidFill>
            <a:srgbClr val="1F7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147146" y="406373"/>
            <a:ext cx="4025461" cy="5531972"/>
          </a:xfrm>
        </p:spPr>
        <p:txBody>
          <a:bodyPr/>
          <a:lstStyle/>
          <a:p>
            <a:r>
              <a:rPr lang="en-US" dirty="0"/>
              <a:t>Click to edit Master title style</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180" y="66175"/>
            <a:ext cx="1015240" cy="1029835"/>
          </a:xfrm>
          <a:prstGeom prst="rect">
            <a:avLst/>
          </a:prstGeom>
        </p:spPr>
      </p:pic>
    </p:spTree>
    <p:extLst>
      <p:ext uri="{BB962C8B-B14F-4D97-AF65-F5344CB8AC3E}">
        <p14:creationId xmlns:p14="http://schemas.microsoft.com/office/powerpoint/2010/main" val="301437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 Washout">
    <p:spTree>
      <p:nvGrpSpPr>
        <p:cNvPr id="1" name=""/>
        <p:cNvGrpSpPr/>
        <p:nvPr/>
      </p:nvGrpSpPr>
      <p:grpSpPr>
        <a:xfrm>
          <a:off x="0" y="0"/>
          <a:ext cx="0" cy="0"/>
          <a:chOff x="0" y="0"/>
          <a:chExt cx="0" cy="0"/>
        </a:xfrm>
      </p:grpSpPr>
      <p:pic>
        <p:nvPicPr>
          <p:cNvPr id="7" name="Picture 6" descr="A picture containing tree, outdoor, sky, nature&#10;&#10;Description automatically generated">
            <a:extLst>
              <a:ext uri="{FF2B5EF4-FFF2-40B4-BE49-F238E27FC236}">
                <a16:creationId xmlns:a16="http://schemas.microsoft.com/office/drawing/2014/main" id="{A7043E24-8948-024D-2DAB-BE6761D8F992}"/>
              </a:ext>
            </a:extLst>
          </p:cNvPr>
          <p:cNvPicPr>
            <a:picLocks noChangeAspect="1"/>
          </p:cNvPicPr>
          <p:nvPr userDrawn="1"/>
        </p:nvPicPr>
        <p:blipFill rotWithShape="1">
          <a:blip r:embed="rId2">
            <a:lum bright="70000" contrast="-70000"/>
          </a:blip>
          <a:srcRect t="11820"/>
          <a:stretch/>
        </p:blipFill>
        <p:spPr>
          <a:xfrm>
            <a:off x="0" y="-147145"/>
            <a:ext cx="12192000" cy="6720577"/>
          </a:xfrm>
          <a:prstGeom prst="rect">
            <a:avLst/>
          </a:prstGeom>
        </p:spPr>
      </p:pic>
      <p:sp>
        <p:nvSpPr>
          <p:cNvPr id="11" name="Rectangle 10">
            <a:extLst>
              <a:ext uri="{FF2B5EF4-FFF2-40B4-BE49-F238E27FC236}">
                <a16:creationId xmlns:a16="http://schemas.microsoft.com/office/drawing/2014/main" id="{4C134D26-A91F-61CC-DCE1-D33146F08E16}"/>
              </a:ext>
            </a:extLst>
          </p:cNvPr>
          <p:cNvSpPr/>
          <p:nvPr userDrawn="1"/>
        </p:nvSpPr>
        <p:spPr>
          <a:xfrm>
            <a:off x="0" y="6453809"/>
            <a:ext cx="12192000" cy="40419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F87B7E0-91CD-1246-EBF9-844B7E5678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867" y="253379"/>
            <a:ext cx="3263900" cy="723900"/>
          </a:xfrm>
          <a:prstGeom prst="rect">
            <a:avLst/>
          </a:prstGeom>
        </p:spPr>
      </p:pic>
      <p:sp>
        <p:nvSpPr>
          <p:cNvPr id="2" name="Title 1">
            <a:extLst>
              <a:ext uri="{FF2B5EF4-FFF2-40B4-BE49-F238E27FC236}">
                <a16:creationId xmlns:a16="http://schemas.microsoft.com/office/drawing/2014/main" id="{38B208B8-002C-C762-C96E-11E39F660300}"/>
              </a:ext>
            </a:extLst>
          </p:cNvPr>
          <p:cNvSpPr>
            <a:spLocks noGrp="1"/>
          </p:cNvSpPr>
          <p:nvPr>
            <p:ph type="ctrTitle"/>
          </p:nvPr>
        </p:nvSpPr>
        <p:spPr>
          <a:xfrm>
            <a:off x="1524000" y="977279"/>
            <a:ext cx="9144000" cy="1655762"/>
          </a:xfrm>
        </p:spPr>
        <p:txBody>
          <a:bodyPr anchor="b">
            <a:normAutofit/>
          </a:bodyPr>
          <a:lstStyle>
            <a:lvl1pPr algn="ctr">
              <a:defRPr sz="45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4145AAF-1846-4A47-DD25-2BF345457446}"/>
              </a:ext>
            </a:extLst>
          </p:cNvPr>
          <p:cNvSpPr>
            <a:spLocks noGrp="1"/>
          </p:cNvSpPr>
          <p:nvPr>
            <p:ph type="subTitle" idx="1"/>
          </p:nvPr>
        </p:nvSpPr>
        <p:spPr>
          <a:xfrm>
            <a:off x="1524000" y="4224960"/>
            <a:ext cx="9144000" cy="103284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0A4C90-4E00-723E-BBAC-2824FA068BD7}"/>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D9D8DBBB-359A-FF6F-9D06-B0D84B8E4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7B033-9705-1616-AF4A-6AEDFBF808EF}"/>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410463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3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6200000">
            <a:off x="6597869" y="1263869"/>
            <a:ext cx="6858001" cy="433026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8014138" y="458925"/>
            <a:ext cx="4025461" cy="5531972"/>
          </a:xfrm>
        </p:spPr>
        <p:txBody>
          <a:bodyPr/>
          <a:lstStyle/>
          <a:p>
            <a:r>
              <a:rPr lang="en-US" dirty="0"/>
              <a:t>Click to edit Master title style</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580" y="49131"/>
            <a:ext cx="1015240" cy="1029835"/>
          </a:xfrm>
          <a:prstGeom prst="rect">
            <a:avLst/>
          </a:prstGeom>
        </p:spPr>
      </p:pic>
    </p:spTree>
    <p:extLst>
      <p:ext uri="{BB962C8B-B14F-4D97-AF65-F5344CB8AC3E}">
        <p14:creationId xmlns:p14="http://schemas.microsoft.com/office/powerpoint/2010/main" val="62007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3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6200000">
            <a:off x="6597869" y="1263869"/>
            <a:ext cx="6858001" cy="4330261"/>
          </a:xfrm>
          <a:prstGeom prst="rect">
            <a:avLst/>
          </a:prstGeom>
          <a:solidFill>
            <a:srgbClr val="1F7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8014138" y="458925"/>
            <a:ext cx="4025461" cy="5531972"/>
          </a:xfrm>
        </p:spPr>
        <p:txBody>
          <a:bodyPr/>
          <a:lstStyle/>
          <a:p>
            <a:r>
              <a:rPr lang="en-US" dirty="0"/>
              <a:t>Click to edit Master title style</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580" y="49131"/>
            <a:ext cx="1015240" cy="1029835"/>
          </a:xfrm>
          <a:prstGeom prst="rect">
            <a:avLst/>
          </a:prstGeom>
        </p:spPr>
      </p:pic>
    </p:spTree>
    <p:extLst>
      <p:ext uri="{BB962C8B-B14F-4D97-AF65-F5344CB8AC3E}">
        <p14:creationId xmlns:p14="http://schemas.microsoft.com/office/powerpoint/2010/main" val="3145705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4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a:off x="0" y="1"/>
            <a:ext cx="2701159" cy="6858000"/>
          </a:xfrm>
          <a:custGeom>
            <a:avLst/>
            <a:gdLst>
              <a:gd name="connsiteX0" fmla="*/ 0 w 3005959"/>
              <a:gd name="connsiteY0" fmla="*/ 0 h 6858000"/>
              <a:gd name="connsiteX1" fmla="*/ 3005959 w 3005959"/>
              <a:gd name="connsiteY1" fmla="*/ 0 h 6858000"/>
              <a:gd name="connsiteX2" fmla="*/ 3005959 w 3005959"/>
              <a:gd name="connsiteY2" fmla="*/ 6858000 h 6858000"/>
              <a:gd name="connsiteX3" fmla="*/ 0 w 3005959"/>
              <a:gd name="connsiteY3" fmla="*/ 6858000 h 6858000"/>
              <a:gd name="connsiteX4" fmla="*/ 0 w 3005959"/>
              <a:gd name="connsiteY4" fmla="*/ 0 h 6858000"/>
              <a:gd name="connsiteX0" fmla="*/ 0 w 3016469"/>
              <a:gd name="connsiteY0" fmla="*/ 0 h 6858000"/>
              <a:gd name="connsiteX1" fmla="*/ 3005959 w 3016469"/>
              <a:gd name="connsiteY1" fmla="*/ 0 h 6858000"/>
              <a:gd name="connsiteX2" fmla="*/ 3016469 w 3016469"/>
              <a:gd name="connsiteY2" fmla="*/ 1860330 h 6858000"/>
              <a:gd name="connsiteX3" fmla="*/ 3005959 w 3016469"/>
              <a:gd name="connsiteY3" fmla="*/ 6858000 h 6858000"/>
              <a:gd name="connsiteX4" fmla="*/ 0 w 3016469"/>
              <a:gd name="connsiteY4" fmla="*/ 6858000 h 6858000"/>
              <a:gd name="connsiteX5" fmla="*/ 0 w 3016469"/>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59"/>
              <a:gd name="connsiteY0" fmla="*/ 0 h 6858000"/>
              <a:gd name="connsiteX1" fmla="*/ 3005959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24303 w 3005959"/>
              <a:gd name="connsiteY2" fmla="*/ 186033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13793 w 3005959"/>
              <a:gd name="connsiteY2" fmla="*/ 2196661 h 6858000"/>
              <a:gd name="connsiteX3" fmla="*/ 3005959 w 3005959"/>
              <a:gd name="connsiteY3" fmla="*/ 6858000 h 6858000"/>
              <a:gd name="connsiteX4" fmla="*/ 0 w 3005959"/>
              <a:gd name="connsiteY4" fmla="*/ 6858000 h 6858000"/>
              <a:gd name="connsiteX5" fmla="*/ 0 w 3005959"/>
              <a:gd name="connsiteY5" fmla="*/ 0 h 6858000"/>
              <a:gd name="connsiteX0" fmla="*/ 0 w 2701159"/>
              <a:gd name="connsiteY0" fmla="*/ 0 h 6858000"/>
              <a:gd name="connsiteX1" fmla="*/ 2522483 w 2701159"/>
              <a:gd name="connsiteY1" fmla="*/ 0 h 6858000"/>
              <a:gd name="connsiteX2" fmla="*/ 131379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 name="connsiteX0" fmla="*/ 0 w 2701159"/>
              <a:gd name="connsiteY0" fmla="*/ 0 h 6858000"/>
              <a:gd name="connsiteX1" fmla="*/ 2522483 w 2701159"/>
              <a:gd name="connsiteY1" fmla="*/ 0 h 6858000"/>
              <a:gd name="connsiteX2" fmla="*/ 103001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1159" h="6858000">
                <a:moveTo>
                  <a:pt x="0" y="0"/>
                </a:moveTo>
                <a:lnTo>
                  <a:pt x="2522483" y="0"/>
                </a:lnTo>
                <a:lnTo>
                  <a:pt x="1030013" y="2196661"/>
                </a:lnTo>
                <a:lnTo>
                  <a:pt x="2701159" y="6858000"/>
                </a:lnTo>
                <a:lnTo>
                  <a:pt x="0" y="6858000"/>
                </a:lnTo>
                <a:lnTo>
                  <a:pt x="0" y="0"/>
                </a:lnTo>
                <a:close/>
              </a:path>
            </a:pathLst>
          </a:cu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2617076" y="187598"/>
            <a:ext cx="9017875" cy="108530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8812" y="5773973"/>
            <a:ext cx="1015240" cy="1029835"/>
          </a:xfrm>
          <a:prstGeom prst="rect">
            <a:avLst/>
          </a:prstGeom>
        </p:spPr>
      </p:pic>
      <p:cxnSp>
        <p:nvCxnSpPr>
          <p:cNvPr id="10" name="Straight Connector 9">
            <a:extLst>
              <a:ext uri="{FF2B5EF4-FFF2-40B4-BE49-F238E27FC236}">
                <a16:creationId xmlns:a16="http://schemas.microsoft.com/office/drawing/2014/main" id="{690D1837-CA74-149C-1822-153BAD718BC2}"/>
              </a:ext>
            </a:extLst>
          </p:cNvPr>
          <p:cNvCxnSpPr>
            <a:cxnSpLocks/>
          </p:cNvCxnSpPr>
          <p:nvPr userDrawn="1"/>
        </p:nvCxnSpPr>
        <p:spPr>
          <a:xfrm>
            <a:off x="11813628" y="104665"/>
            <a:ext cx="0" cy="1272190"/>
          </a:xfrm>
          <a:prstGeom prst="line">
            <a:avLst/>
          </a:prstGeom>
          <a:ln w="57150">
            <a:solidFill>
              <a:srgbClr val="FFC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080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4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a:off x="0" y="1"/>
            <a:ext cx="2701159" cy="6858000"/>
          </a:xfrm>
          <a:custGeom>
            <a:avLst/>
            <a:gdLst>
              <a:gd name="connsiteX0" fmla="*/ 0 w 3005959"/>
              <a:gd name="connsiteY0" fmla="*/ 0 h 6858000"/>
              <a:gd name="connsiteX1" fmla="*/ 3005959 w 3005959"/>
              <a:gd name="connsiteY1" fmla="*/ 0 h 6858000"/>
              <a:gd name="connsiteX2" fmla="*/ 3005959 w 3005959"/>
              <a:gd name="connsiteY2" fmla="*/ 6858000 h 6858000"/>
              <a:gd name="connsiteX3" fmla="*/ 0 w 3005959"/>
              <a:gd name="connsiteY3" fmla="*/ 6858000 h 6858000"/>
              <a:gd name="connsiteX4" fmla="*/ 0 w 3005959"/>
              <a:gd name="connsiteY4" fmla="*/ 0 h 6858000"/>
              <a:gd name="connsiteX0" fmla="*/ 0 w 3016469"/>
              <a:gd name="connsiteY0" fmla="*/ 0 h 6858000"/>
              <a:gd name="connsiteX1" fmla="*/ 3005959 w 3016469"/>
              <a:gd name="connsiteY1" fmla="*/ 0 h 6858000"/>
              <a:gd name="connsiteX2" fmla="*/ 3016469 w 3016469"/>
              <a:gd name="connsiteY2" fmla="*/ 1860330 h 6858000"/>
              <a:gd name="connsiteX3" fmla="*/ 3005959 w 3016469"/>
              <a:gd name="connsiteY3" fmla="*/ 6858000 h 6858000"/>
              <a:gd name="connsiteX4" fmla="*/ 0 w 3016469"/>
              <a:gd name="connsiteY4" fmla="*/ 6858000 h 6858000"/>
              <a:gd name="connsiteX5" fmla="*/ 0 w 3016469"/>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59"/>
              <a:gd name="connsiteY0" fmla="*/ 0 h 6858000"/>
              <a:gd name="connsiteX1" fmla="*/ 3005959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24303 w 3005959"/>
              <a:gd name="connsiteY2" fmla="*/ 186033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13793 w 3005959"/>
              <a:gd name="connsiteY2" fmla="*/ 2196661 h 6858000"/>
              <a:gd name="connsiteX3" fmla="*/ 3005959 w 3005959"/>
              <a:gd name="connsiteY3" fmla="*/ 6858000 h 6858000"/>
              <a:gd name="connsiteX4" fmla="*/ 0 w 3005959"/>
              <a:gd name="connsiteY4" fmla="*/ 6858000 h 6858000"/>
              <a:gd name="connsiteX5" fmla="*/ 0 w 3005959"/>
              <a:gd name="connsiteY5" fmla="*/ 0 h 6858000"/>
              <a:gd name="connsiteX0" fmla="*/ 0 w 2701159"/>
              <a:gd name="connsiteY0" fmla="*/ 0 h 6858000"/>
              <a:gd name="connsiteX1" fmla="*/ 2522483 w 2701159"/>
              <a:gd name="connsiteY1" fmla="*/ 0 h 6858000"/>
              <a:gd name="connsiteX2" fmla="*/ 131379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 name="connsiteX0" fmla="*/ 0 w 2701159"/>
              <a:gd name="connsiteY0" fmla="*/ 0 h 6858000"/>
              <a:gd name="connsiteX1" fmla="*/ 2522483 w 2701159"/>
              <a:gd name="connsiteY1" fmla="*/ 0 h 6858000"/>
              <a:gd name="connsiteX2" fmla="*/ 103001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1159" h="6858000">
                <a:moveTo>
                  <a:pt x="0" y="0"/>
                </a:moveTo>
                <a:lnTo>
                  <a:pt x="2522483" y="0"/>
                </a:lnTo>
                <a:lnTo>
                  <a:pt x="1030013" y="2196661"/>
                </a:lnTo>
                <a:lnTo>
                  <a:pt x="2701159" y="6858000"/>
                </a:lnTo>
                <a:lnTo>
                  <a:pt x="0" y="6858000"/>
                </a:lnTo>
                <a:lnTo>
                  <a:pt x="0" y="0"/>
                </a:lnTo>
                <a:close/>
              </a:path>
            </a:pathLst>
          </a:custGeom>
          <a:solidFill>
            <a:srgbClr val="1F7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2617076" y="187598"/>
            <a:ext cx="9017875" cy="108530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8812" y="5773973"/>
            <a:ext cx="1015240" cy="1029835"/>
          </a:xfrm>
          <a:prstGeom prst="rect">
            <a:avLst/>
          </a:prstGeom>
        </p:spPr>
      </p:pic>
      <p:cxnSp>
        <p:nvCxnSpPr>
          <p:cNvPr id="10" name="Straight Connector 9">
            <a:extLst>
              <a:ext uri="{FF2B5EF4-FFF2-40B4-BE49-F238E27FC236}">
                <a16:creationId xmlns:a16="http://schemas.microsoft.com/office/drawing/2014/main" id="{690D1837-CA74-149C-1822-153BAD718BC2}"/>
              </a:ext>
            </a:extLst>
          </p:cNvPr>
          <p:cNvCxnSpPr>
            <a:cxnSpLocks/>
          </p:cNvCxnSpPr>
          <p:nvPr userDrawn="1"/>
        </p:nvCxnSpPr>
        <p:spPr>
          <a:xfrm>
            <a:off x="11813628" y="104665"/>
            <a:ext cx="0" cy="1272190"/>
          </a:xfrm>
          <a:prstGeom prst="line">
            <a:avLst/>
          </a:prstGeom>
          <a:ln w="57150">
            <a:solidFill>
              <a:srgbClr val="FFC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8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5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0800000">
            <a:off x="9490841" y="0"/>
            <a:ext cx="2701159" cy="6858000"/>
          </a:xfrm>
          <a:custGeom>
            <a:avLst/>
            <a:gdLst>
              <a:gd name="connsiteX0" fmla="*/ 0 w 3005959"/>
              <a:gd name="connsiteY0" fmla="*/ 0 h 6858000"/>
              <a:gd name="connsiteX1" fmla="*/ 3005959 w 3005959"/>
              <a:gd name="connsiteY1" fmla="*/ 0 h 6858000"/>
              <a:gd name="connsiteX2" fmla="*/ 3005959 w 3005959"/>
              <a:gd name="connsiteY2" fmla="*/ 6858000 h 6858000"/>
              <a:gd name="connsiteX3" fmla="*/ 0 w 3005959"/>
              <a:gd name="connsiteY3" fmla="*/ 6858000 h 6858000"/>
              <a:gd name="connsiteX4" fmla="*/ 0 w 3005959"/>
              <a:gd name="connsiteY4" fmla="*/ 0 h 6858000"/>
              <a:gd name="connsiteX0" fmla="*/ 0 w 3016469"/>
              <a:gd name="connsiteY0" fmla="*/ 0 h 6858000"/>
              <a:gd name="connsiteX1" fmla="*/ 3005959 w 3016469"/>
              <a:gd name="connsiteY1" fmla="*/ 0 h 6858000"/>
              <a:gd name="connsiteX2" fmla="*/ 3016469 w 3016469"/>
              <a:gd name="connsiteY2" fmla="*/ 1860330 h 6858000"/>
              <a:gd name="connsiteX3" fmla="*/ 3005959 w 3016469"/>
              <a:gd name="connsiteY3" fmla="*/ 6858000 h 6858000"/>
              <a:gd name="connsiteX4" fmla="*/ 0 w 3016469"/>
              <a:gd name="connsiteY4" fmla="*/ 6858000 h 6858000"/>
              <a:gd name="connsiteX5" fmla="*/ 0 w 3016469"/>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59"/>
              <a:gd name="connsiteY0" fmla="*/ 0 h 6858000"/>
              <a:gd name="connsiteX1" fmla="*/ 3005959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24303 w 3005959"/>
              <a:gd name="connsiteY2" fmla="*/ 186033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13793 w 3005959"/>
              <a:gd name="connsiteY2" fmla="*/ 2196661 h 6858000"/>
              <a:gd name="connsiteX3" fmla="*/ 3005959 w 3005959"/>
              <a:gd name="connsiteY3" fmla="*/ 6858000 h 6858000"/>
              <a:gd name="connsiteX4" fmla="*/ 0 w 3005959"/>
              <a:gd name="connsiteY4" fmla="*/ 6858000 h 6858000"/>
              <a:gd name="connsiteX5" fmla="*/ 0 w 3005959"/>
              <a:gd name="connsiteY5" fmla="*/ 0 h 6858000"/>
              <a:gd name="connsiteX0" fmla="*/ 0 w 2701159"/>
              <a:gd name="connsiteY0" fmla="*/ 0 h 6858000"/>
              <a:gd name="connsiteX1" fmla="*/ 2522483 w 2701159"/>
              <a:gd name="connsiteY1" fmla="*/ 0 h 6858000"/>
              <a:gd name="connsiteX2" fmla="*/ 131379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 name="connsiteX0" fmla="*/ 0 w 2701159"/>
              <a:gd name="connsiteY0" fmla="*/ 0 h 6858000"/>
              <a:gd name="connsiteX1" fmla="*/ 2522483 w 2701159"/>
              <a:gd name="connsiteY1" fmla="*/ 0 h 6858000"/>
              <a:gd name="connsiteX2" fmla="*/ 103001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1159" h="6858000">
                <a:moveTo>
                  <a:pt x="0" y="0"/>
                </a:moveTo>
                <a:lnTo>
                  <a:pt x="2522483" y="0"/>
                </a:lnTo>
                <a:lnTo>
                  <a:pt x="1030013" y="2196661"/>
                </a:lnTo>
                <a:lnTo>
                  <a:pt x="2701159" y="6858000"/>
                </a:lnTo>
                <a:lnTo>
                  <a:pt x="0" y="6858000"/>
                </a:lnTo>
                <a:lnTo>
                  <a:pt x="0" y="0"/>
                </a:lnTo>
                <a:close/>
              </a:path>
            </a:pathLst>
          </a:cu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546539" y="198108"/>
            <a:ext cx="8965322" cy="108530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7841" y="5691640"/>
            <a:ext cx="1015240" cy="1029835"/>
          </a:xfrm>
          <a:prstGeom prst="rect">
            <a:avLst/>
          </a:prstGeom>
        </p:spPr>
      </p:pic>
      <p:cxnSp>
        <p:nvCxnSpPr>
          <p:cNvPr id="10" name="Straight Connector 9">
            <a:extLst>
              <a:ext uri="{FF2B5EF4-FFF2-40B4-BE49-F238E27FC236}">
                <a16:creationId xmlns:a16="http://schemas.microsoft.com/office/drawing/2014/main" id="{690D1837-CA74-149C-1822-153BAD718BC2}"/>
              </a:ext>
            </a:extLst>
          </p:cNvPr>
          <p:cNvCxnSpPr>
            <a:cxnSpLocks/>
          </p:cNvCxnSpPr>
          <p:nvPr userDrawn="1"/>
        </p:nvCxnSpPr>
        <p:spPr>
          <a:xfrm>
            <a:off x="399393" y="104664"/>
            <a:ext cx="0" cy="1272190"/>
          </a:xfrm>
          <a:prstGeom prst="line">
            <a:avLst/>
          </a:prstGeom>
          <a:ln w="57150">
            <a:solidFill>
              <a:srgbClr val="FFC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767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 5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0800000">
            <a:off x="9490841" y="0"/>
            <a:ext cx="2701159" cy="6858000"/>
          </a:xfrm>
          <a:custGeom>
            <a:avLst/>
            <a:gdLst>
              <a:gd name="connsiteX0" fmla="*/ 0 w 3005959"/>
              <a:gd name="connsiteY0" fmla="*/ 0 h 6858000"/>
              <a:gd name="connsiteX1" fmla="*/ 3005959 w 3005959"/>
              <a:gd name="connsiteY1" fmla="*/ 0 h 6858000"/>
              <a:gd name="connsiteX2" fmla="*/ 3005959 w 3005959"/>
              <a:gd name="connsiteY2" fmla="*/ 6858000 h 6858000"/>
              <a:gd name="connsiteX3" fmla="*/ 0 w 3005959"/>
              <a:gd name="connsiteY3" fmla="*/ 6858000 h 6858000"/>
              <a:gd name="connsiteX4" fmla="*/ 0 w 3005959"/>
              <a:gd name="connsiteY4" fmla="*/ 0 h 6858000"/>
              <a:gd name="connsiteX0" fmla="*/ 0 w 3016469"/>
              <a:gd name="connsiteY0" fmla="*/ 0 h 6858000"/>
              <a:gd name="connsiteX1" fmla="*/ 3005959 w 3016469"/>
              <a:gd name="connsiteY1" fmla="*/ 0 h 6858000"/>
              <a:gd name="connsiteX2" fmla="*/ 3016469 w 3016469"/>
              <a:gd name="connsiteY2" fmla="*/ 1860330 h 6858000"/>
              <a:gd name="connsiteX3" fmla="*/ 3005959 w 3016469"/>
              <a:gd name="connsiteY3" fmla="*/ 6858000 h 6858000"/>
              <a:gd name="connsiteX4" fmla="*/ 0 w 3016469"/>
              <a:gd name="connsiteY4" fmla="*/ 6858000 h 6858000"/>
              <a:gd name="connsiteX5" fmla="*/ 0 w 3016469"/>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59"/>
              <a:gd name="connsiteY0" fmla="*/ 0 h 6858000"/>
              <a:gd name="connsiteX1" fmla="*/ 3005959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24303 w 3005959"/>
              <a:gd name="connsiteY2" fmla="*/ 186033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13793 w 3005959"/>
              <a:gd name="connsiteY2" fmla="*/ 2196661 h 6858000"/>
              <a:gd name="connsiteX3" fmla="*/ 3005959 w 3005959"/>
              <a:gd name="connsiteY3" fmla="*/ 6858000 h 6858000"/>
              <a:gd name="connsiteX4" fmla="*/ 0 w 3005959"/>
              <a:gd name="connsiteY4" fmla="*/ 6858000 h 6858000"/>
              <a:gd name="connsiteX5" fmla="*/ 0 w 3005959"/>
              <a:gd name="connsiteY5" fmla="*/ 0 h 6858000"/>
              <a:gd name="connsiteX0" fmla="*/ 0 w 2701159"/>
              <a:gd name="connsiteY0" fmla="*/ 0 h 6858000"/>
              <a:gd name="connsiteX1" fmla="*/ 2522483 w 2701159"/>
              <a:gd name="connsiteY1" fmla="*/ 0 h 6858000"/>
              <a:gd name="connsiteX2" fmla="*/ 131379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 name="connsiteX0" fmla="*/ 0 w 2701159"/>
              <a:gd name="connsiteY0" fmla="*/ 0 h 6858000"/>
              <a:gd name="connsiteX1" fmla="*/ 2522483 w 2701159"/>
              <a:gd name="connsiteY1" fmla="*/ 0 h 6858000"/>
              <a:gd name="connsiteX2" fmla="*/ 103001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1159" h="6858000">
                <a:moveTo>
                  <a:pt x="0" y="0"/>
                </a:moveTo>
                <a:lnTo>
                  <a:pt x="2522483" y="0"/>
                </a:lnTo>
                <a:lnTo>
                  <a:pt x="1030013" y="2196661"/>
                </a:lnTo>
                <a:lnTo>
                  <a:pt x="2701159" y="6858000"/>
                </a:lnTo>
                <a:lnTo>
                  <a:pt x="0" y="6858000"/>
                </a:lnTo>
                <a:lnTo>
                  <a:pt x="0" y="0"/>
                </a:lnTo>
                <a:close/>
              </a:path>
            </a:pathLst>
          </a:custGeom>
          <a:solidFill>
            <a:srgbClr val="1F7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546539" y="198108"/>
            <a:ext cx="8965322" cy="1085303"/>
          </a:xfrm>
        </p:spPr>
        <p:txBody>
          <a:bodyPr/>
          <a:lstStyle/>
          <a:p>
            <a:r>
              <a:rPr lang="en-US"/>
              <a:t>Click to edit Master title style</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7841" y="5691640"/>
            <a:ext cx="1015240" cy="1029835"/>
          </a:xfrm>
          <a:prstGeom prst="rect">
            <a:avLst/>
          </a:prstGeom>
        </p:spPr>
      </p:pic>
      <p:cxnSp>
        <p:nvCxnSpPr>
          <p:cNvPr id="10" name="Straight Connector 9">
            <a:extLst>
              <a:ext uri="{FF2B5EF4-FFF2-40B4-BE49-F238E27FC236}">
                <a16:creationId xmlns:a16="http://schemas.microsoft.com/office/drawing/2014/main" id="{690D1837-CA74-149C-1822-153BAD718BC2}"/>
              </a:ext>
            </a:extLst>
          </p:cNvPr>
          <p:cNvCxnSpPr>
            <a:cxnSpLocks/>
          </p:cNvCxnSpPr>
          <p:nvPr userDrawn="1"/>
        </p:nvCxnSpPr>
        <p:spPr>
          <a:xfrm>
            <a:off x="399393" y="104664"/>
            <a:ext cx="0" cy="1272190"/>
          </a:xfrm>
          <a:prstGeom prst="line">
            <a:avLst/>
          </a:prstGeom>
          <a:ln w="57150">
            <a:solidFill>
              <a:srgbClr val="FFC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195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BF6E-70FE-68A3-2A96-CC06F13080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D340D8-1B7B-3A02-65DC-333D5CBCC421}"/>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4" name="Footer Placeholder 3">
            <a:extLst>
              <a:ext uri="{FF2B5EF4-FFF2-40B4-BE49-F238E27FC236}">
                <a16:creationId xmlns:a16="http://schemas.microsoft.com/office/drawing/2014/main" id="{475A627D-C283-97F4-8806-035B606274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5D86B2-975E-B629-6E97-E7A6A786864F}"/>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2399349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A10E9-8686-32C3-70BB-9C4B89E72CB9}"/>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3" name="Footer Placeholder 2">
            <a:extLst>
              <a:ext uri="{FF2B5EF4-FFF2-40B4-BE49-F238E27FC236}">
                <a16:creationId xmlns:a16="http://schemas.microsoft.com/office/drawing/2014/main" id="{DE5A937E-457B-4434-6A37-3178BFA1FE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62DA3B-DBBE-EFB3-247A-11A03B73A502}"/>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1916450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4261-B4B6-312B-1CED-B6881884F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E20503-D16B-BBC7-734D-9F05ADA86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3E0B01-7ECC-666E-EBBF-BC57CD85F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3410D-6F50-0298-F32A-023C4572D727}"/>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6" name="Footer Placeholder 5">
            <a:extLst>
              <a:ext uri="{FF2B5EF4-FFF2-40B4-BE49-F238E27FC236}">
                <a16:creationId xmlns:a16="http://schemas.microsoft.com/office/drawing/2014/main" id="{CF6816D3-A572-559B-2B45-BF10447E0B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2175F-4E27-C44A-C9D4-646BBBAB306A}"/>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764652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5962C-57B9-D204-8634-3646964099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C8EC64-A2A1-CFE2-EEF2-A26774CBED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C4C89C-EB6F-377D-8F44-CEA71BA9A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F8E0C-1ED6-AFAF-1B60-A6D2F7FC2726}"/>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6" name="Footer Placeholder 5">
            <a:extLst>
              <a:ext uri="{FF2B5EF4-FFF2-40B4-BE49-F238E27FC236}">
                <a16:creationId xmlns:a16="http://schemas.microsoft.com/office/drawing/2014/main" id="{A271A8FB-743D-D597-9AE5-8CE1AC8B1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006C7-0CE8-3BFD-0665-87BBDD226960}"/>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288945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 Color &amp; Box">
    <p:spTree>
      <p:nvGrpSpPr>
        <p:cNvPr id="1" name=""/>
        <p:cNvGrpSpPr/>
        <p:nvPr/>
      </p:nvGrpSpPr>
      <p:grpSpPr>
        <a:xfrm>
          <a:off x="0" y="0"/>
          <a:ext cx="0" cy="0"/>
          <a:chOff x="0" y="0"/>
          <a:chExt cx="0" cy="0"/>
        </a:xfrm>
      </p:grpSpPr>
      <p:pic>
        <p:nvPicPr>
          <p:cNvPr id="7" name="Picture 6" descr="A picture containing tree, outdoor, sky, nature&#10;&#10;Description automatically generated">
            <a:extLst>
              <a:ext uri="{FF2B5EF4-FFF2-40B4-BE49-F238E27FC236}">
                <a16:creationId xmlns:a16="http://schemas.microsoft.com/office/drawing/2014/main" id="{A7043E24-8948-024D-2DAB-BE6761D8F992}"/>
              </a:ext>
            </a:extLst>
          </p:cNvPr>
          <p:cNvPicPr>
            <a:picLocks noChangeAspect="1"/>
          </p:cNvPicPr>
          <p:nvPr userDrawn="1"/>
        </p:nvPicPr>
        <p:blipFill rotWithShape="1">
          <a:blip r:embed="rId2"/>
          <a:srcRect t="11820"/>
          <a:stretch/>
        </p:blipFill>
        <p:spPr>
          <a:xfrm>
            <a:off x="0" y="-123838"/>
            <a:ext cx="12192000" cy="6720577"/>
          </a:xfrm>
          <a:prstGeom prst="rect">
            <a:avLst/>
          </a:prstGeom>
        </p:spPr>
      </p:pic>
      <p:sp>
        <p:nvSpPr>
          <p:cNvPr id="11" name="Rectangle 10">
            <a:extLst>
              <a:ext uri="{FF2B5EF4-FFF2-40B4-BE49-F238E27FC236}">
                <a16:creationId xmlns:a16="http://schemas.microsoft.com/office/drawing/2014/main" id="{4C134D26-A91F-61CC-DCE1-D33146F08E16}"/>
              </a:ext>
            </a:extLst>
          </p:cNvPr>
          <p:cNvSpPr/>
          <p:nvPr userDrawn="1"/>
        </p:nvSpPr>
        <p:spPr>
          <a:xfrm>
            <a:off x="0" y="6453809"/>
            <a:ext cx="12192000" cy="40419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F87B7E0-91CD-1246-EBF9-844B7E5678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2867" y="253379"/>
            <a:ext cx="3263900" cy="723900"/>
          </a:xfrm>
          <a:prstGeom prst="rect">
            <a:avLst/>
          </a:prstGeom>
        </p:spPr>
      </p:pic>
      <p:sp>
        <p:nvSpPr>
          <p:cNvPr id="8" name="Rectangle: Rounded Corners 7">
            <a:extLst>
              <a:ext uri="{FF2B5EF4-FFF2-40B4-BE49-F238E27FC236}">
                <a16:creationId xmlns:a16="http://schemas.microsoft.com/office/drawing/2014/main" id="{9EDAF809-75F1-47B5-08F0-5ED850E1E918}"/>
              </a:ext>
            </a:extLst>
          </p:cNvPr>
          <p:cNvSpPr/>
          <p:nvPr userDrawn="1"/>
        </p:nvSpPr>
        <p:spPr>
          <a:xfrm>
            <a:off x="1313793" y="987256"/>
            <a:ext cx="9564413" cy="1792286"/>
          </a:xfrm>
          <a:prstGeom prst="roundRect">
            <a:avLst>
              <a:gd name="adj" fmla="val 12056"/>
            </a:avLst>
          </a:prstGeom>
          <a:solidFill>
            <a:schemeClr val="bg1">
              <a:alpha val="61000"/>
            </a:schemeClr>
          </a:solidFill>
          <a:ln w="57150">
            <a:solidFill>
              <a:srgbClr val="009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B208B8-002C-C762-C96E-11E39F660300}"/>
              </a:ext>
            </a:extLst>
          </p:cNvPr>
          <p:cNvSpPr>
            <a:spLocks noGrp="1"/>
          </p:cNvSpPr>
          <p:nvPr>
            <p:ph type="ctrTitle"/>
          </p:nvPr>
        </p:nvSpPr>
        <p:spPr>
          <a:xfrm>
            <a:off x="1524000" y="1104022"/>
            <a:ext cx="9144000" cy="1332534"/>
          </a:xfrm>
        </p:spPr>
        <p:txBody>
          <a:bodyPr anchor="b">
            <a:normAutofit/>
          </a:bodyPr>
          <a:lstStyle>
            <a:lvl1pPr algn="ctr">
              <a:defRPr sz="45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4145AAF-1846-4A47-DD25-2BF345457446}"/>
              </a:ext>
            </a:extLst>
          </p:cNvPr>
          <p:cNvSpPr>
            <a:spLocks noGrp="1"/>
          </p:cNvSpPr>
          <p:nvPr>
            <p:ph type="subTitle" idx="1"/>
          </p:nvPr>
        </p:nvSpPr>
        <p:spPr>
          <a:xfrm>
            <a:off x="1524000" y="4224960"/>
            <a:ext cx="9144000" cy="103284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0A4C90-4E00-723E-BBAC-2824FA068BD7}"/>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D9D8DBBB-359A-FF6F-9D06-B0D84B8E4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7B033-9705-1616-AF4A-6AEDFBF808EF}"/>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2684592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B255-CEE6-5063-DC31-4A93BE32CC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1CBFF-A4CB-0E9D-2A30-1DDEB9BB69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7D80C-599C-C498-7E19-61710EB26A20}"/>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BE402B5B-51A6-2F28-F231-848CE586C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6111C-70B9-8318-A048-22DA92F16996}"/>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2801630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CB38C1-16C2-C58C-0CE1-419F33E714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273038-2135-5B31-6170-CA4E7339D3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9F94E-2B43-232F-C231-B3A20D27B43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9191A354-9F82-F64A-DBB0-B59E7BD69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4CA98-4F51-E586-7237-2134E0CF54C8}"/>
              </a:ext>
            </a:extLst>
          </p:cNvPr>
          <p:cNvSpPr>
            <a:spLocks noGrp="1"/>
          </p:cNvSpPr>
          <p:nvPr>
            <p:ph type="sldNum" sz="quarter" idx="12"/>
          </p:nvPr>
        </p:nvSpPr>
        <p:spPr/>
        <p:txBody>
          <a:bodyPr/>
          <a:lstStyle/>
          <a:p>
            <a:fld id="{4CF631B5-E957-3248-9E35-724066177716}" type="slidenum">
              <a:rPr lang="en-US" smtClean="0"/>
              <a:t>‹#›</a:t>
            </a:fld>
            <a:endParaRPr lang="en-US"/>
          </a:p>
        </p:txBody>
      </p:sp>
    </p:spTree>
    <p:extLst>
      <p:ext uri="{BB962C8B-B14F-4D97-AF65-F5344CB8AC3E}">
        <p14:creationId xmlns:p14="http://schemas.microsoft.com/office/powerpoint/2010/main" val="62705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a:off x="0" y="6453809"/>
            <a:ext cx="12192000" cy="40419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4CA65-BD51-5195-D520-68B8BD1472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8812" y="5773973"/>
            <a:ext cx="1015240" cy="1029835"/>
          </a:xfrm>
          <a:prstGeom prst="rect">
            <a:avLst/>
          </a:prstGeom>
        </p:spPr>
      </p:pic>
    </p:spTree>
    <p:extLst>
      <p:ext uri="{BB962C8B-B14F-4D97-AF65-F5344CB8AC3E}">
        <p14:creationId xmlns:p14="http://schemas.microsoft.com/office/powerpoint/2010/main" val="26384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2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6200000">
            <a:off x="-1263869" y="1263869"/>
            <a:ext cx="6858001" cy="433026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147146" y="406373"/>
            <a:ext cx="4025461" cy="55319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104CA65-BD51-5195-D520-68B8BD147266}"/>
              </a:ext>
            </a:extLst>
          </p:cNvPr>
          <p:cNvSpPr>
            <a:spLocks noGrp="1"/>
          </p:cNvSpPr>
          <p:nvPr>
            <p:ph idx="1"/>
          </p:nvPr>
        </p:nvSpPr>
        <p:spPr>
          <a:xfrm>
            <a:off x="4687614" y="1282262"/>
            <a:ext cx="7083971" cy="493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180" y="66175"/>
            <a:ext cx="1015240" cy="1029835"/>
          </a:xfrm>
          <a:prstGeom prst="rect">
            <a:avLst/>
          </a:prstGeom>
        </p:spPr>
      </p:pic>
    </p:spTree>
    <p:extLst>
      <p:ext uri="{BB962C8B-B14F-4D97-AF65-F5344CB8AC3E}">
        <p14:creationId xmlns:p14="http://schemas.microsoft.com/office/powerpoint/2010/main" val="423290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2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6200000">
            <a:off x="-1263869" y="1263869"/>
            <a:ext cx="6858001" cy="4330261"/>
          </a:xfrm>
          <a:prstGeom prst="rect">
            <a:avLst/>
          </a:prstGeom>
          <a:solidFill>
            <a:srgbClr val="1F7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147146" y="406373"/>
            <a:ext cx="4025461" cy="55319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104CA65-BD51-5195-D520-68B8BD147266}"/>
              </a:ext>
            </a:extLst>
          </p:cNvPr>
          <p:cNvSpPr>
            <a:spLocks noGrp="1"/>
          </p:cNvSpPr>
          <p:nvPr>
            <p:ph idx="1"/>
          </p:nvPr>
        </p:nvSpPr>
        <p:spPr>
          <a:xfrm>
            <a:off x="4687614" y="1282262"/>
            <a:ext cx="7083971" cy="493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180" y="66175"/>
            <a:ext cx="1015240" cy="1029835"/>
          </a:xfrm>
          <a:prstGeom prst="rect">
            <a:avLst/>
          </a:prstGeom>
        </p:spPr>
      </p:pic>
    </p:spTree>
    <p:extLst>
      <p:ext uri="{BB962C8B-B14F-4D97-AF65-F5344CB8AC3E}">
        <p14:creationId xmlns:p14="http://schemas.microsoft.com/office/powerpoint/2010/main" val="249645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3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6200000">
            <a:off x="6597869" y="1263869"/>
            <a:ext cx="6858001" cy="433026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8014138" y="458925"/>
            <a:ext cx="4025461" cy="55319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104CA65-BD51-5195-D520-68B8BD147266}"/>
              </a:ext>
            </a:extLst>
          </p:cNvPr>
          <p:cNvSpPr>
            <a:spLocks noGrp="1"/>
          </p:cNvSpPr>
          <p:nvPr>
            <p:ph idx="1"/>
          </p:nvPr>
        </p:nvSpPr>
        <p:spPr>
          <a:xfrm>
            <a:off x="496614" y="1053334"/>
            <a:ext cx="7083971" cy="493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580" y="49131"/>
            <a:ext cx="1015240" cy="1029835"/>
          </a:xfrm>
          <a:prstGeom prst="rect">
            <a:avLst/>
          </a:prstGeom>
        </p:spPr>
      </p:pic>
    </p:spTree>
    <p:extLst>
      <p:ext uri="{BB962C8B-B14F-4D97-AF65-F5344CB8AC3E}">
        <p14:creationId xmlns:p14="http://schemas.microsoft.com/office/powerpoint/2010/main" val="207782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3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rot="16200000">
            <a:off x="6597869" y="1263869"/>
            <a:ext cx="6858001" cy="4330261"/>
          </a:xfrm>
          <a:prstGeom prst="rect">
            <a:avLst/>
          </a:prstGeom>
          <a:solidFill>
            <a:srgbClr val="1F7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8014138" y="458925"/>
            <a:ext cx="4025461" cy="55319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104CA65-BD51-5195-D520-68B8BD147266}"/>
              </a:ext>
            </a:extLst>
          </p:cNvPr>
          <p:cNvSpPr>
            <a:spLocks noGrp="1"/>
          </p:cNvSpPr>
          <p:nvPr>
            <p:ph idx="1"/>
          </p:nvPr>
        </p:nvSpPr>
        <p:spPr>
          <a:xfrm>
            <a:off x="496614" y="1053334"/>
            <a:ext cx="7083971" cy="493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580" y="49131"/>
            <a:ext cx="1015240" cy="1029835"/>
          </a:xfrm>
          <a:prstGeom prst="rect">
            <a:avLst/>
          </a:prstGeom>
        </p:spPr>
      </p:pic>
    </p:spTree>
    <p:extLst>
      <p:ext uri="{BB962C8B-B14F-4D97-AF65-F5344CB8AC3E}">
        <p14:creationId xmlns:p14="http://schemas.microsoft.com/office/powerpoint/2010/main" val="269056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4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21C2CA-1EF4-6305-75F2-77184AE7CE11}"/>
              </a:ext>
            </a:extLst>
          </p:cNvPr>
          <p:cNvSpPr/>
          <p:nvPr userDrawn="1"/>
        </p:nvSpPr>
        <p:spPr>
          <a:xfrm>
            <a:off x="0" y="1"/>
            <a:ext cx="2701159" cy="6858000"/>
          </a:xfrm>
          <a:custGeom>
            <a:avLst/>
            <a:gdLst>
              <a:gd name="connsiteX0" fmla="*/ 0 w 3005959"/>
              <a:gd name="connsiteY0" fmla="*/ 0 h 6858000"/>
              <a:gd name="connsiteX1" fmla="*/ 3005959 w 3005959"/>
              <a:gd name="connsiteY1" fmla="*/ 0 h 6858000"/>
              <a:gd name="connsiteX2" fmla="*/ 3005959 w 3005959"/>
              <a:gd name="connsiteY2" fmla="*/ 6858000 h 6858000"/>
              <a:gd name="connsiteX3" fmla="*/ 0 w 3005959"/>
              <a:gd name="connsiteY3" fmla="*/ 6858000 h 6858000"/>
              <a:gd name="connsiteX4" fmla="*/ 0 w 3005959"/>
              <a:gd name="connsiteY4" fmla="*/ 0 h 6858000"/>
              <a:gd name="connsiteX0" fmla="*/ 0 w 3016469"/>
              <a:gd name="connsiteY0" fmla="*/ 0 h 6858000"/>
              <a:gd name="connsiteX1" fmla="*/ 3005959 w 3016469"/>
              <a:gd name="connsiteY1" fmla="*/ 0 h 6858000"/>
              <a:gd name="connsiteX2" fmla="*/ 3016469 w 3016469"/>
              <a:gd name="connsiteY2" fmla="*/ 1860330 h 6858000"/>
              <a:gd name="connsiteX3" fmla="*/ 3005959 w 3016469"/>
              <a:gd name="connsiteY3" fmla="*/ 6858000 h 6858000"/>
              <a:gd name="connsiteX4" fmla="*/ 0 w 3016469"/>
              <a:gd name="connsiteY4" fmla="*/ 6858000 h 6858000"/>
              <a:gd name="connsiteX5" fmla="*/ 0 w 3016469"/>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65"/>
              <a:gd name="connsiteY0" fmla="*/ 0 h 6858000"/>
              <a:gd name="connsiteX1" fmla="*/ 3005959 w 3005965"/>
              <a:gd name="connsiteY1" fmla="*/ 0 h 6858000"/>
              <a:gd name="connsiteX2" fmla="*/ 1660634 w 3005965"/>
              <a:gd name="connsiteY2" fmla="*/ 1849820 h 6858000"/>
              <a:gd name="connsiteX3" fmla="*/ 3005959 w 3005965"/>
              <a:gd name="connsiteY3" fmla="*/ 6858000 h 6858000"/>
              <a:gd name="connsiteX4" fmla="*/ 0 w 3005965"/>
              <a:gd name="connsiteY4" fmla="*/ 6858000 h 6858000"/>
              <a:gd name="connsiteX5" fmla="*/ 0 w 3005965"/>
              <a:gd name="connsiteY5" fmla="*/ 0 h 6858000"/>
              <a:gd name="connsiteX0" fmla="*/ 0 w 3005959"/>
              <a:gd name="connsiteY0" fmla="*/ 0 h 6858000"/>
              <a:gd name="connsiteX1" fmla="*/ 3005959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660634 w 3005959"/>
              <a:gd name="connsiteY2" fmla="*/ 184982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24303 w 3005959"/>
              <a:gd name="connsiteY2" fmla="*/ 1860330 h 6858000"/>
              <a:gd name="connsiteX3" fmla="*/ 3005959 w 3005959"/>
              <a:gd name="connsiteY3" fmla="*/ 6858000 h 6858000"/>
              <a:gd name="connsiteX4" fmla="*/ 0 w 3005959"/>
              <a:gd name="connsiteY4" fmla="*/ 6858000 h 6858000"/>
              <a:gd name="connsiteX5" fmla="*/ 0 w 3005959"/>
              <a:gd name="connsiteY5" fmla="*/ 0 h 6858000"/>
              <a:gd name="connsiteX0" fmla="*/ 0 w 3005959"/>
              <a:gd name="connsiteY0" fmla="*/ 0 h 6858000"/>
              <a:gd name="connsiteX1" fmla="*/ 2522483 w 3005959"/>
              <a:gd name="connsiteY1" fmla="*/ 0 h 6858000"/>
              <a:gd name="connsiteX2" fmla="*/ 1313793 w 3005959"/>
              <a:gd name="connsiteY2" fmla="*/ 2196661 h 6858000"/>
              <a:gd name="connsiteX3" fmla="*/ 3005959 w 3005959"/>
              <a:gd name="connsiteY3" fmla="*/ 6858000 h 6858000"/>
              <a:gd name="connsiteX4" fmla="*/ 0 w 3005959"/>
              <a:gd name="connsiteY4" fmla="*/ 6858000 h 6858000"/>
              <a:gd name="connsiteX5" fmla="*/ 0 w 3005959"/>
              <a:gd name="connsiteY5" fmla="*/ 0 h 6858000"/>
              <a:gd name="connsiteX0" fmla="*/ 0 w 2701159"/>
              <a:gd name="connsiteY0" fmla="*/ 0 h 6858000"/>
              <a:gd name="connsiteX1" fmla="*/ 2522483 w 2701159"/>
              <a:gd name="connsiteY1" fmla="*/ 0 h 6858000"/>
              <a:gd name="connsiteX2" fmla="*/ 131379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 name="connsiteX0" fmla="*/ 0 w 2701159"/>
              <a:gd name="connsiteY0" fmla="*/ 0 h 6858000"/>
              <a:gd name="connsiteX1" fmla="*/ 2522483 w 2701159"/>
              <a:gd name="connsiteY1" fmla="*/ 0 h 6858000"/>
              <a:gd name="connsiteX2" fmla="*/ 1030013 w 2701159"/>
              <a:gd name="connsiteY2" fmla="*/ 2196661 h 6858000"/>
              <a:gd name="connsiteX3" fmla="*/ 2701159 w 2701159"/>
              <a:gd name="connsiteY3" fmla="*/ 6858000 h 6858000"/>
              <a:gd name="connsiteX4" fmla="*/ 0 w 2701159"/>
              <a:gd name="connsiteY4" fmla="*/ 6858000 h 6858000"/>
              <a:gd name="connsiteX5" fmla="*/ 0 w 270115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1159" h="6858000">
                <a:moveTo>
                  <a:pt x="0" y="0"/>
                </a:moveTo>
                <a:lnTo>
                  <a:pt x="2522483" y="0"/>
                </a:lnTo>
                <a:lnTo>
                  <a:pt x="1030013" y="2196661"/>
                </a:lnTo>
                <a:lnTo>
                  <a:pt x="2701159" y="6858000"/>
                </a:lnTo>
                <a:lnTo>
                  <a:pt x="0" y="6858000"/>
                </a:lnTo>
                <a:lnTo>
                  <a:pt x="0" y="0"/>
                </a:lnTo>
                <a:close/>
              </a:path>
            </a:pathLst>
          </a:cu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563A-896F-66DC-5BDF-24735B8897F8}"/>
              </a:ext>
            </a:extLst>
          </p:cNvPr>
          <p:cNvSpPr>
            <a:spLocks noGrp="1"/>
          </p:cNvSpPr>
          <p:nvPr>
            <p:ph type="title"/>
          </p:nvPr>
        </p:nvSpPr>
        <p:spPr>
          <a:xfrm>
            <a:off x="2617076" y="187598"/>
            <a:ext cx="9017875" cy="108530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104CA65-BD51-5195-D520-68B8BD147266}"/>
              </a:ext>
            </a:extLst>
          </p:cNvPr>
          <p:cNvSpPr>
            <a:spLocks noGrp="1"/>
          </p:cNvSpPr>
          <p:nvPr>
            <p:ph idx="1"/>
          </p:nvPr>
        </p:nvSpPr>
        <p:spPr>
          <a:xfrm>
            <a:off x="2627586" y="1524000"/>
            <a:ext cx="9007366" cy="4652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D8C4B-F15C-D479-9EED-1DF6B792EA82}"/>
              </a:ext>
            </a:extLst>
          </p:cNvPr>
          <p:cNvSpPr>
            <a:spLocks noGrp="1"/>
          </p:cNvSpPr>
          <p:nvPr>
            <p:ph type="dt" sz="half" idx="10"/>
          </p:nvPr>
        </p:nvSpPr>
        <p:spPr/>
        <p:txBody>
          <a:body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505E0B85-7329-8F1E-BB0F-2B46EB7D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3CDE-1B9A-2E1F-EE04-DBD8DB294EB9}"/>
              </a:ext>
            </a:extLst>
          </p:cNvPr>
          <p:cNvSpPr>
            <a:spLocks noGrp="1"/>
          </p:cNvSpPr>
          <p:nvPr>
            <p:ph type="sldNum" sz="quarter" idx="12"/>
          </p:nvPr>
        </p:nvSpPr>
        <p:spPr/>
        <p:txBody>
          <a:bodyPr/>
          <a:lstStyle/>
          <a:p>
            <a:fld id="{4CF631B5-E957-3248-9E35-724066177716}" type="slidenum">
              <a:rPr lang="en-US" smtClean="0"/>
              <a:t>‹#›</a:t>
            </a:fld>
            <a:endParaRPr lang="en-US"/>
          </a:p>
        </p:txBody>
      </p:sp>
      <p:pic>
        <p:nvPicPr>
          <p:cNvPr id="9" name="Picture 8">
            <a:extLst>
              <a:ext uri="{FF2B5EF4-FFF2-40B4-BE49-F238E27FC236}">
                <a16:creationId xmlns:a16="http://schemas.microsoft.com/office/drawing/2014/main" id="{63CC0B47-1A09-3AFE-8642-C948F8484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8812" y="5773973"/>
            <a:ext cx="1015240" cy="1029835"/>
          </a:xfrm>
          <a:prstGeom prst="rect">
            <a:avLst/>
          </a:prstGeom>
        </p:spPr>
      </p:pic>
      <p:cxnSp>
        <p:nvCxnSpPr>
          <p:cNvPr id="10" name="Straight Connector 9">
            <a:extLst>
              <a:ext uri="{FF2B5EF4-FFF2-40B4-BE49-F238E27FC236}">
                <a16:creationId xmlns:a16="http://schemas.microsoft.com/office/drawing/2014/main" id="{690D1837-CA74-149C-1822-153BAD718BC2}"/>
              </a:ext>
            </a:extLst>
          </p:cNvPr>
          <p:cNvCxnSpPr>
            <a:cxnSpLocks/>
          </p:cNvCxnSpPr>
          <p:nvPr userDrawn="1"/>
        </p:nvCxnSpPr>
        <p:spPr>
          <a:xfrm>
            <a:off x="11813628" y="104665"/>
            <a:ext cx="0" cy="1272190"/>
          </a:xfrm>
          <a:prstGeom prst="line">
            <a:avLst/>
          </a:prstGeom>
          <a:ln w="57150">
            <a:solidFill>
              <a:srgbClr val="FFC2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91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B02DD-77B7-4431-A92C-CEE9CF10F5CE}"/>
              </a:ext>
            </a:extLst>
          </p:cNvPr>
          <p:cNvSpPr>
            <a:spLocks noGrp="1"/>
          </p:cNvSpPr>
          <p:nvPr>
            <p:ph type="title"/>
          </p:nvPr>
        </p:nvSpPr>
        <p:spPr>
          <a:xfrm>
            <a:off x="662152" y="187598"/>
            <a:ext cx="10972800" cy="108530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B2F6E20-BA55-D75A-E2BD-724F3F19AD4D}"/>
              </a:ext>
            </a:extLst>
          </p:cNvPr>
          <p:cNvSpPr>
            <a:spLocks noGrp="1"/>
          </p:cNvSpPr>
          <p:nvPr>
            <p:ph type="body" idx="1"/>
          </p:nvPr>
        </p:nvSpPr>
        <p:spPr>
          <a:xfrm>
            <a:off x="662152" y="1524000"/>
            <a:ext cx="10972800" cy="4652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46DB9E-ED6F-4843-1EC6-151D77A03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1D18E-584B-BB42-ABB4-4F2589A04E8F}" type="datetimeFigureOut">
              <a:rPr lang="en-US" smtClean="0"/>
              <a:t>12/14/22</a:t>
            </a:fld>
            <a:endParaRPr lang="en-US"/>
          </a:p>
        </p:txBody>
      </p:sp>
      <p:sp>
        <p:nvSpPr>
          <p:cNvPr id="5" name="Footer Placeholder 4">
            <a:extLst>
              <a:ext uri="{FF2B5EF4-FFF2-40B4-BE49-F238E27FC236}">
                <a16:creationId xmlns:a16="http://schemas.microsoft.com/office/drawing/2014/main" id="{124D9AC5-A38A-EF0C-DCFE-7D43637FD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3B0802-13AF-6C10-8359-C417670A7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31B5-E957-3248-9E35-724066177716}" type="slidenum">
              <a:rPr lang="en-US" smtClean="0"/>
              <a:t>‹#›</a:t>
            </a:fld>
            <a:endParaRPr lang="en-US"/>
          </a:p>
        </p:txBody>
      </p:sp>
    </p:spTree>
    <p:extLst>
      <p:ext uri="{BB962C8B-B14F-4D97-AF65-F5344CB8AC3E}">
        <p14:creationId xmlns:p14="http://schemas.microsoft.com/office/powerpoint/2010/main" val="18942193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51" r:id="rId13"/>
    <p:sldLayoutId id="2147483680" r:id="rId14"/>
    <p:sldLayoutId id="2147483652" r:id="rId15"/>
    <p:sldLayoutId id="2147483653"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54" r:id="rId26"/>
    <p:sldLayoutId id="2147483655"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191E-9431-D7D6-5C56-D604DD9D6EE2}"/>
              </a:ext>
            </a:extLst>
          </p:cNvPr>
          <p:cNvSpPr>
            <a:spLocks noGrp="1"/>
          </p:cNvSpPr>
          <p:nvPr>
            <p:ph type="ctrTitle"/>
          </p:nvPr>
        </p:nvSpPr>
        <p:spPr>
          <a:xfrm>
            <a:off x="1524000" y="1105634"/>
            <a:ext cx="9144000" cy="1214043"/>
          </a:xfrm>
        </p:spPr>
        <p:txBody>
          <a:bodyPr>
            <a:noAutofit/>
          </a:bodyPr>
          <a:lstStyle/>
          <a:p>
            <a:r>
              <a:rPr lang="en-US" sz="3300" dirty="0">
                <a:latin typeface="Optima" panose="02000503060000020004" pitchFamily="2" charset="0"/>
                <a:ea typeface="GungSeo" pitchFamily="2" charset="-127"/>
              </a:rPr>
              <a:t>Information Related to the</a:t>
            </a:r>
            <a:br>
              <a:rPr lang="en-US" sz="3300" dirty="0">
                <a:latin typeface="Optima" panose="02000503060000020004" pitchFamily="2" charset="0"/>
                <a:ea typeface="GungSeo" pitchFamily="2" charset="-127"/>
              </a:rPr>
            </a:br>
            <a:r>
              <a:rPr lang="en-US" sz="3300" dirty="0">
                <a:latin typeface="Optima" panose="02000503060000020004" pitchFamily="2" charset="0"/>
                <a:ea typeface="GungSeo" pitchFamily="2" charset="-127"/>
              </a:rPr>
              <a:t>Evaluation of ARC Business Development grants</a:t>
            </a:r>
          </a:p>
        </p:txBody>
      </p:sp>
      <p:sp>
        <p:nvSpPr>
          <p:cNvPr id="7" name="Subtitle 6">
            <a:extLst>
              <a:ext uri="{FF2B5EF4-FFF2-40B4-BE49-F238E27FC236}">
                <a16:creationId xmlns:a16="http://schemas.microsoft.com/office/drawing/2014/main" id="{7407E08E-A8C4-0B1B-B6FA-55913306273F}"/>
              </a:ext>
            </a:extLst>
          </p:cNvPr>
          <p:cNvSpPr>
            <a:spLocks noGrp="1"/>
          </p:cNvSpPr>
          <p:nvPr>
            <p:ph type="subTitle" idx="1"/>
          </p:nvPr>
        </p:nvSpPr>
        <p:spPr>
          <a:xfrm>
            <a:off x="1524000" y="5257799"/>
            <a:ext cx="9144000" cy="404191"/>
          </a:xfrm>
        </p:spPr>
        <p:txBody>
          <a:bodyPr>
            <a:normAutofit lnSpcReduction="10000"/>
          </a:bodyPr>
          <a:lstStyle/>
          <a:p>
            <a:r>
              <a:rPr lang="en-US"/>
              <a:t>December 14, </a:t>
            </a:r>
            <a:r>
              <a:rPr lang="en-US" dirty="0"/>
              <a:t>2022</a:t>
            </a:r>
          </a:p>
        </p:txBody>
      </p:sp>
      <p:sp>
        <p:nvSpPr>
          <p:cNvPr id="6" name="Rectangle 5">
            <a:extLst>
              <a:ext uri="{FF2B5EF4-FFF2-40B4-BE49-F238E27FC236}">
                <a16:creationId xmlns:a16="http://schemas.microsoft.com/office/drawing/2014/main" id="{7BCDD3C3-1542-C034-0E97-81213DA6AC71}"/>
              </a:ext>
            </a:extLst>
          </p:cNvPr>
          <p:cNvSpPr/>
          <p:nvPr/>
        </p:nvSpPr>
        <p:spPr>
          <a:xfrm>
            <a:off x="0" y="6453809"/>
            <a:ext cx="12192000" cy="404191"/>
          </a:xfrm>
          <a:prstGeom prst="rect">
            <a:avLst/>
          </a:prstGeom>
          <a:solidFill>
            <a:srgbClr val="009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43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149ECA-9CC8-9B97-1FC8-54516068F7B0}"/>
              </a:ext>
            </a:extLst>
          </p:cNvPr>
          <p:cNvSpPr>
            <a:spLocks noGrp="1"/>
          </p:cNvSpPr>
          <p:nvPr>
            <p:ph idx="1"/>
          </p:nvPr>
        </p:nvSpPr>
        <p:spPr>
          <a:xfrm>
            <a:off x="758687" y="1511749"/>
            <a:ext cx="10515600" cy="4351338"/>
          </a:xfrm>
        </p:spPr>
        <p:txBody>
          <a:bodyPr/>
          <a:lstStyle/>
          <a:p>
            <a:pPr marL="0" indent="0" algn="ctr">
              <a:buNone/>
            </a:pPr>
            <a:endParaRPr lang="en-US" dirty="0"/>
          </a:p>
          <a:p>
            <a:pPr marL="0" indent="0" algn="ctr">
              <a:buNone/>
            </a:pPr>
            <a:r>
              <a:rPr lang="en-US" sz="2800" dirty="0">
                <a:latin typeface="Optima" panose="02000503060000020004" pitchFamily="2" charset="0"/>
              </a:rPr>
              <a:t>We want your input!</a:t>
            </a:r>
          </a:p>
          <a:p>
            <a:pPr marL="0" indent="0" algn="ctr">
              <a:buNone/>
            </a:pPr>
            <a:endParaRPr lang="en-US" sz="2800" dirty="0">
              <a:latin typeface="Optima" panose="02000503060000020004" pitchFamily="2" charset="0"/>
            </a:endParaRPr>
          </a:p>
          <a:p>
            <a:pPr marL="0" indent="0" algn="ctr">
              <a:buNone/>
            </a:pPr>
            <a:r>
              <a:rPr lang="en-US" sz="2800" b="1" dirty="0">
                <a:latin typeface="Optima" panose="02000503060000020004" pitchFamily="2" charset="0"/>
              </a:rPr>
              <a:t>What important questions or considerations do you think</a:t>
            </a:r>
          </a:p>
          <a:p>
            <a:pPr marL="0" indent="0" algn="ctr">
              <a:buNone/>
            </a:pPr>
            <a:r>
              <a:rPr lang="en-US" sz="2800" b="1" dirty="0">
                <a:latin typeface="Optima" panose="02000503060000020004" pitchFamily="2" charset="0"/>
              </a:rPr>
              <a:t>should guide and inform the evaluation?</a:t>
            </a:r>
          </a:p>
        </p:txBody>
      </p:sp>
    </p:spTree>
    <p:extLst>
      <p:ext uri="{BB962C8B-B14F-4D97-AF65-F5344CB8AC3E}">
        <p14:creationId xmlns:p14="http://schemas.microsoft.com/office/powerpoint/2010/main" val="109144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6D04-A35C-A59D-70D0-29D2C0D98C78}"/>
              </a:ext>
            </a:extLst>
          </p:cNvPr>
          <p:cNvSpPr>
            <a:spLocks noGrp="1"/>
          </p:cNvSpPr>
          <p:nvPr>
            <p:ph type="title"/>
          </p:nvPr>
        </p:nvSpPr>
        <p:spPr>
          <a:xfrm>
            <a:off x="3327161" y="2733774"/>
            <a:ext cx="5537677" cy="833859"/>
          </a:xfrm>
        </p:spPr>
        <p:txBody>
          <a:bodyPr/>
          <a:lstStyle/>
          <a:p>
            <a:pPr algn="ctr"/>
            <a:r>
              <a:rPr lang="en-US" dirty="0">
                <a:latin typeface="Optima" panose="02000503060000020004" pitchFamily="2" charset="0"/>
              </a:rPr>
              <a:t>Questions &amp; Discussion</a:t>
            </a:r>
          </a:p>
        </p:txBody>
      </p:sp>
    </p:spTree>
    <p:extLst>
      <p:ext uri="{BB962C8B-B14F-4D97-AF65-F5344CB8AC3E}">
        <p14:creationId xmlns:p14="http://schemas.microsoft.com/office/powerpoint/2010/main" val="310395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C9E4D-0E3C-2AA7-AF04-8D5B1087C767}"/>
              </a:ext>
            </a:extLst>
          </p:cNvPr>
          <p:cNvSpPr>
            <a:spLocks noGrp="1"/>
          </p:cNvSpPr>
          <p:nvPr>
            <p:ph type="title"/>
          </p:nvPr>
        </p:nvSpPr>
        <p:spPr/>
        <p:txBody>
          <a:bodyPr/>
          <a:lstStyle/>
          <a:p>
            <a:pPr algn="ctr"/>
            <a:r>
              <a:rPr lang="en-US" dirty="0">
                <a:solidFill>
                  <a:schemeClr val="bg1">
                    <a:lumMod val="95000"/>
                  </a:schemeClr>
                </a:solidFill>
                <a:latin typeface="Optima" panose="02000503060000020004" pitchFamily="2" charset="0"/>
              </a:rPr>
              <a:t>Welcome </a:t>
            </a:r>
            <a:br>
              <a:rPr lang="en-US" dirty="0">
                <a:solidFill>
                  <a:schemeClr val="bg1">
                    <a:lumMod val="95000"/>
                  </a:schemeClr>
                </a:solidFill>
                <a:latin typeface="Optima" panose="02000503060000020004" pitchFamily="2" charset="0"/>
              </a:rPr>
            </a:br>
            <a:r>
              <a:rPr lang="en-US" dirty="0">
                <a:solidFill>
                  <a:schemeClr val="bg1">
                    <a:lumMod val="95000"/>
                  </a:schemeClr>
                </a:solidFill>
                <a:latin typeface="Optima" panose="02000503060000020004" pitchFamily="2" charset="0"/>
              </a:rPr>
              <a:t>&amp; </a:t>
            </a:r>
            <a:br>
              <a:rPr lang="en-US" dirty="0">
                <a:solidFill>
                  <a:schemeClr val="bg1">
                    <a:lumMod val="95000"/>
                  </a:schemeClr>
                </a:solidFill>
                <a:latin typeface="Optima" panose="02000503060000020004" pitchFamily="2" charset="0"/>
              </a:rPr>
            </a:br>
            <a:r>
              <a:rPr lang="en-US" dirty="0">
                <a:solidFill>
                  <a:schemeClr val="bg1">
                    <a:lumMod val="95000"/>
                  </a:schemeClr>
                </a:solidFill>
                <a:latin typeface="Optima" panose="02000503060000020004" pitchFamily="2" charset="0"/>
              </a:rPr>
              <a:t>Purpose of the meeting</a:t>
            </a:r>
          </a:p>
        </p:txBody>
      </p:sp>
      <p:sp>
        <p:nvSpPr>
          <p:cNvPr id="3" name="Content Placeholder 2">
            <a:extLst>
              <a:ext uri="{FF2B5EF4-FFF2-40B4-BE49-F238E27FC236}">
                <a16:creationId xmlns:a16="http://schemas.microsoft.com/office/drawing/2014/main" id="{7B0C6223-8FF5-5CF3-5010-FCC2CBE02332}"/>
              </a:ext>
            </a:extLst>
          </p:cNvPr>
          <p:cNvSpPr>
            <a:spLocks noGrp="1"/>
          </p:cNvSpPr>
          <p:nvPr>
            <p:ph idx="1"/>
          </p:nvPr>
        </p:nvSpPr>
        <p:spPr>
          <a:xfrm>
            <a:off x="4477409" y="1216001"/>
            <a:ext cx="7083971" cy="4937563"/>
          </a:xfrm>
        </p:spPr>
        <p:txBody>
          <a:bodyPr>
            <a:normAutofit/>
          </a:bodyPr>
          <a:lstStyle/>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Our goal today:</a:t>
            </a:r>
            <a:br>
              <a:rPr lang="en-US" dirty="0">
                <a:latin typeface="Helvetica Neue" panose="02000503000000020004" pitchFamily="2" charset="0"/>
                <a:ea typeface="Helvetica Neue" panose="02000503000000020004" pitchFamily="2" charset="0"/>
                <a:cs typeface="Helvetica Neue" panose="02000503000000020004" pitchFamily="2" charset="0"/>
              </a:rPr>
            </a:b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Meet the evaluation team and build a shared understanding of the evaluation goals and process</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Invite your participation in the evaluation process</a:t>
            </a:r>
          </a:p>
          <a:p>
            <a:pPr marL="0" indent="0">
              <a:buNone/>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Hear from a featured speaker on an issue related to community development in the Appalachian region. </a:t>
            </a:r>
            <a:endParaRPr lang="en-US" dirty="0"/>
          </a:p>
        </p:txBody>
      </p:sp>
    </p:spTree>
    <p:extLst>
      <p:ext uri="{BB962C8B-B14F-4D97-AF65-F5344CB8AC3E}">
        <p14:creationId xmlns:p14="http://schemas.microsoft.com/office/powerpoint/2010/main" val="326542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097A-1CD7-37A3-D063-F85372F3D1B1}"/>
              </a:ext>
            </a:extLst>
          </p:cNvPr>
          <p:cNvSpPr>
            <a:spLocks noGrp="1"/>
          </p:cNvSpPr>
          <p:nvPr>
            <p:ph type="title"/>
          </p:nvPr>
        </p:nvSpPr>
        <p:spPr/>
        <p:txBody>
          <a:bodyPr/>
          <a:lstStyle/>
          <a:p>
            <a:pPr algn="ctr"/>
            <a:r>
              <a:rPr lang="en-US" dirty="0">
                <a:latin typeface="Optima" panose="02000503060000020004" pitchFamily="2" charset="0"/>
              </a:rPr>
              <a:t>The evaluation team brings deep experience in evaluation and business development</a:t>
            </a:r>
          </a:p>
        </p:txBody>
      </p:sp>
      <p:grpSp>
        <p:nvGrpSpPr>
          <p:cNvPr id="10" name="Group 9">
            <a:extLst>
              <a:ext uri="{FF2B5EF4-FFF2-40B4-BE49-F238E27FC236}">
                <a16:creationId xmlns:a16="http://schemas.microsoft.com/office/drawing/2014/main" id="{359E348E-5A1A-EEB8-DEEA-C9FD315029AC}"/>
              </a:ext>
            </a:extLst>
          </p:cNvPr>
          <p:cNvGrpSpPr/>
          <p:nvPr/>
        </p:nvGrpSpPr>
        <p:grpSpPr>
          <a:xfrm>
            <a:off x="240706" y="1369652"/>
            <a:ext cx="11710588" cy="2014046"/>
            <a:chOff x="331481" y="1466875"/>
            <a:chExt cx="11710588" cy="2014046"/>
          </a:xfrm>
        </p:grpSpPr>
        <p:pic>
          <p:nvPicPr>
            <p:cNvPr id="11" name="Picture 10">
              <a:extLst>
                <a:ext uri="{FF2B5EF4-FFF2-40B4-BE49-F238E27FC236}">
                  <a16:creationId xmlns:a16="http://schemas.microsoft.com/office/drawing/2014/main" id="{70F687C8-D09A-8B53-5801-B4B07DE1D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6409" y="1595246"/>
              <a:ext cx="1898030" cy="1833754"/>
            </a:xfrm>
            <a:prstGeom prst="rect">
              <a:avLst/>
            </a:prstGeom>
          </p:spPr>
        </p:pic>
        <p:pic>
          <p:nvPicPr>
            <p:cNvPr id="12" name="Picture 11">
              <a:extLst>
                <a:ext uri="{FF2B5EF4-FFF2-40B4-BE49-F238E27FC236}">
                  <a16:creationId xmlns:a16="http://schemas.microsoft.com/office/drawing/2014/main" id="{10FEEC26-7680-71A6-8BDE-330BFB59E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9348" y="1547343"/>
              <a:ext cx="1861816" cy="1933578"/>
            </a:xfrm>
            <a:prstGeom prst="rect">
              <a:avLst/>
            </a:prstGeom>
          </p:spPr>
        </p:pic>
        <p:pic>
          <p:nvPicPr>
            <p:cNvPr id="13" name="Picture 12">
              <a:extLst>
                <a:ext uri="{FF2B5EF4-FFF2-40B4-BE49-F238E27FC236}">
                  <a16:creationId xmlns:a16="http://schemas.microsoft.com/office/drawing/2014/main" id="{9269E290-9F47-4056-9817-03D634490E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752" y="1547343"/>
              <a:ext cx="1985319" cy="1918087"/>
            </a:xfrm>
            <a:prstGeom prst="rect">
              <a:avLst/>
            </a:prstGeom>
          </p:spPr>
        </p:pic>
        <p:pic>
          <p:nvPicPr>
            <p:cNvPr id="14" name="Picture 13">
              <a:extLst>
                <a:ext uri="{FF2B5EF4-FFF2-40B4-BE49-F238E27FC236}">
                  <a16:creationId xmlns:a16="http://schemas.microsoft.com/office/drawing/2014/main" id="{9E37CE67-92FC-37F6-C7BC-83D745FCC7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481" y="1581491"/>
              <a:ext cx="1890976" cy="1833753"/>
            </a:xfrm>
            <a:prstGeom prst="rect">
              <a:avLst/>
            </a:prstGeom>
          </p:spPr>
        </p:pic>
        <p:pic>
          <p:nvPicPr>
            <p:cNvPr id="15" name="Picture 14">
              <a:extLst>
                <a:ext uri="{FF2B5EF4-FFF2-40B4-BE49-F238E27FC236}">
                  <a16:creationId xmlns:a16="http://schemas.microsoft.com/office/drawing/2014/main" id="{D015DF1A-20CF-B82C-02CF-F63B59C3D5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0210" y="1578517"/>
              <a:ext cx="1818142" cy="1833754"/>
            </a:xfrm>
            <a:prstGeom prst="rect">
              <a:avLst/>
            </a:prstGeom>
          </p:spPr>
        </p:pic>
        <p:pic>
          <p:nvPicPr>
            <p:cNvPr id="16" name="Picture 15" descr="A person smiling for the camera&#10;&#10;Description automatically generated with low confidence">
              <a:extLst>
                <a:ext uri="{FF2B5EF4-FFF2-40B4-BE49-F238E27FC236}">
                  <a16:creationId xmlns:a16="http://schemas.microsoft.com/office/drawing/2014/main" id="{1FBDE16D-B921-101D-0B50-36EE90124D3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404" r="5072" b="6395"/>
            <a:stretch/>
          </p:blipFill>
          <p:spPr bwMode="auto">
            <a:xfrm>
              <a:off x="10123261" y="1466875"/>
              <a:ext cx="1918808" cy="1933578"/>
            </a:xfrm>
            <a:prstGeom prst="rect">
              <a:avLst/>
            </a:prstGeom>
            <a:ln>
              <a:noFill/>
            </a:ln>
            <a:extLst>
              <a:ext uri="{53640926-AAD7-44D8-BBD7-CCE9431645EC}">
                <a14:shadowObscured xmlns:a14="http://schemas.microsoft.com/office/drawing/2010/main"/>
              </a:ext>
            </a:extLst>
          </p:spPr>
        </p:pic>
      </p:grpSp>
      <p:sp>
        <p:nvSpPr>
          <p:cNvPr id="17" name="TextBox 16">
            <a:extLst>
              <a:ext uri="{FF2B5EF4-FFF2-40B4-BE49-F238E27FC236}">
                <a16:creationId xmlns:a16="http://schemas.microsoft.com/office/drawing/2014/main" id="{4D28D743-51AB-C6A4-E911-29F9010DD69A}"/>
              </a:ext>
            </a:extLst>
          </p:cNvPr>
          <p:cNvSpPr txBox="1"/>
          <p:nvPr/>
        </p:nvSpPr>
        <p:spPr>
          <a:xfrm>
            <a:off x="675299" y="3383698"/>
            <a:ext cx="1177028" cy="830997"/>
          </a:xfrm>
          <a:prstGeom prst="rect">
            <a:avLst/>
          </a:prstGeom>
          <a:noFill/>
        </p:spPr>
        <p:txBody>
          <a:bodyPr wrap="square" rtlCol="0">
            <a:spAutoFit/>
          </a:bodyPr>
          <a:lstStyle/>
          <a:p>
            <a:r>
              <a:rPr lang="en-US" sz="2400" dirty="0">
                <a:latin typeface="Optima" panose="02000503060000020004" pitchFamily="2" charset="0"/>
              </a:rPr>
              <a:t>Jessica     </a:t>
            </a:r>
          </a:p>
          <a:p>
            <a:r>
              <a:rPr lang="en-US" sz="2400" dirty="0">
                <a:latin typeface="Optima" panose="02000503060000020004" pitchFamily="2" charset="0"/>
              </a:rPr>
              <a:t>  </a:t>
            </a:r>
            <a:r>
              <a:rPr lang="en-US" dirty="0">
                <a:latin typeface="Optima" panose="02000503060000020004" pitchFamily="2" charset="0"/>
              </a:rPr>
              <a:t>Pugil</a:t>
            </a:r>
          </a:p>
        </p:txBody>
      </p:sp>
      <p:sp>
        <p:nvSpPr>
          <p:cNvPr id="18" name="TextBox 17">
            <a:extLst>
              <a:ext uri="{FF2B5EF4-FFF2-40B4-BE49-F238E27FC236}">
                <a16:creationId xmlns:a16="http://schemas.microsoft.com/office/drawing/2014/main" id="{9B8B9D5E-5C80-0407-1B3F-26BBA9F1AE83}"/>
              </a:ext>
            </a:extLst>
          </p:cNvPr>
          <p:cNvSpPr txBox="1"/>
          <p:nvPr/>
        </p:nvSpPr>
        <p:spPr>
          <a:xfrm>
            <a:off x="2613477" y="3429000"/>
            <a:ext cx="1177028" cy="830997"/>
          </a:xfrm>
          <a:prstGeom prst="rect">
            <a:avLst/>
          </a:prstGeom>
          <a:noFill/>
        </p:spPr>
        <p:txBody>
          <a:bodyPr wrap="square" rtlCol="0">
            <a:spAutoFit/>
          </a:bodyPr>
          <a:lstStyle/>
          <a:p>
            <a:r>
              <a:rPr lang="en-US" sz="2400" dirty="0">
                <a:latin typeface="Optima" panose="02000503060000020004" pitchFamily="2" charset="0"/>
              </a:rPr>
              <a:t>Patrice   </a:t>
            </a:r>
          </a:p>
          <a:p>
            <a:r>
              <a:rPr lang="en-US" sz="2400" dirty="0">
                <a:latin typeface="Optima" panose="02000503060000020004" pitchFamily="2" charset="0"/>
              </a:rPr>
              <a:t> </a:t>
            </a:r>
            <a:r>
              <a:rPr lang="en-US" dirty="0">
                <a:latin typeface="Optima" panose="02000503060000020004" pitchFamily="2" charset="0"/>
              </a:rPr>
              <a:t>Manuel</a:t>
            </a:r>
          </a:p>
        </p:txBody>
      </p:sp>
      <p:sp>
        <p:nvSpPr>
          <p:cNvPr id="19" name="TextBox 18">
            <a:extLst>
              <a:ext uri="{FF2B5EF4-FFF2-40B4-BE49-F238E27FC236}">
                <a16:creationId xmlns:a16="http://schemas.microsoft.com/office/drawing/2014/main" id="{9987DA20-A39E-A219-C90C-A07BEB105D7C}"/>
              </a:ext>
            </a:extLst>
          </p:cNvPr>
          <p:cNvSpPr txBox="1"/>
          <p:nvPr/>
        </p:nvSpPr>
        <p:spPr>
          <a:xfrm>
            <a:off x="4725064" y="3368207"/>
            <a:ext cx="1083203" cy="738664"/>
          </a:xfrm>
          <a:prstGeom prst="rect">
            <a:avLst/>
          </a:prstGeom>
          <a:noFill/>
        </p:spPr>
        <p:txBody>
          <a:bodyPr wrap="square" rtlCol="0">
            <a:spAutoFit/>
          </a:bodyPr>
          <a:lstStyle/>
          <a:p>
            <a:r>
              <a:rPr lang="en-US" sz="2400" dirty="0">
                <a:latin typeface="Optima" panose="02000503060000020004" pitchFamily="2" charset="0"/>
              </a:rPr>
              <a:t>Paul </a:t>
            </a:r>
          </a:p>
          <a:p>
            <a:r>
              <a:rPr lang="en-US" dirty="0">
                <a:latin typeface="Optima" panose="02000503060000020004" pitchFamily="2" charset="0"/>
              </a:rPr>
              <a:t>Wright</a:t>
            </a:r>
          </a:p>
        </p:txBody>
      </p:sp>
      <p:sp>
        <p:nvSpPr>
          <p:cNvPr id="20" name="TextBox 19">
            <a:extLst>
              <a:ext uri="{FF2B5EF4-FFF2-40B4-BE49-F238E27FC236}">
                <a16:creationId xmlns:a16="http://schemas.microsoft.com/office/drawing/2014/main" id="{08E921FF-882E-F24E-E9E0-D47E8259F192}"/>
              </a:ext>
            </a:extLst>
          </p:cNvPr>
          <p:cNvSpPr txBox="1"/>
          <p:nvPr/>
        </p:nvSpPr>
        <p:spPr>
          <a:xfrm>
            <a:off x="6679519" y="3362161"/>
            <a:ext cx="1083203" cy="738664"/>
          </a:xfrm>
          <a:prstGeom prst="rect">
            <a:avLst/>
          </a:prstGeom>
          <a:noFill/>
        </p:spPr>
        <p:txBody>
          <a:bodyPr wrap="square" rtlCol="0">
            <a:spAutoFit/>
          </a:bodyPr>
          <a:lstStyle/>
          <a:p>
            <a:r>
              <a:rPr lang="en-US" sz="2400" dirty="0">
                <a:latin typeface="Optima" panose="02000503060000020004" pitchFamily="2" charset="0"/>
              </a:rPr>
              <a:t>Bret </a:t>
            </a:r>
            <a:r>
              <a:rPr lang="en-US" dirty="0">
                <a:latin typeface="Optima" panose="02000503060000020004" pitchFamily="2" charset="0"/>
              </a:rPr>
              <a:t>Sinclair</a:t>
            </a:r>
          </a:p>
        </p:txBody>
      </p:sp>
      <p:sp>
        <p:nvSpPr>
          <p:cNvPr id="21" name="TextBox 20">
            <a:extLst>
              <a:ext uri="{FF2B5EF4-FFF2-40B4-BE49-F238E27FC236}">
                <a16:creationId xmlns:a16="http://schemas.microsoft.com/office/drawing/2014/main" id="{89E8C0C3-C876-E14D-A2EF-2AAAB9BD5781}"/>
              </a:ext>
            </a:extLst>
          </p:cNvPr>
          <p:cNvSpPr txBox="1"/>
          <p:nvPr/>
        </p:nvSpPr>
        <p:spPr>
          <a:xfrm>
            <a:off x="8649204" y="3365913"/>
            <a:ext cx="918479" cy="738664"/>
          </a:xfrm>
          <a:prstGeom prst="rect">
            <a:avLst/>
          </a:prstGeom>
          <a:noFill/>
        </p:spPr>
        <p:txBody>
          <a:bodyPr wrap="square" rtlCol="0">
            <a:spAutoFit/>
          </a:bodyPr>
          <a:lstStyle/>
          <a:p>
            <a:r>
              <a:rPr lang="en-US" sz="2400" dirty="0">
                <a:latin typeface="Optima" panose="02000503060000020004" pitchFamily="2" charset="0"/>
              </a:rPr>
              <a:t>Kim </a:t>
            </a:r>
          </a:p>
          <a:p>
            <a:r>
              <a:rPr lang="en-US" dirty="0">
                <a:latin typeface="Optima" panose="02000503060000020004" pitchFamily="2" charset="0"/>
              </a:rPr>
              <a:t>Ross</a:t>
            </a:r>
          </a:p>
        </p:txBody>
      </p:sp>
      <p:sp>
        <p:nvSpPr>
          <p:cNvPr id="22" name="TextBox 21">
            <a:extLst>
              <a:ext uri="{FF2B5EF4-FFF2-40B4-BE49-F238E27FC236}">
                <a16:creationId xmlns:a16="http://schemas.microsoft.com/office/drawing/2014/main" id="{DF23BFCD-953F-2A8B-B4EC-54ED42216B47}"/>
              </a:ext>
            </a:extLst>
          </p:cNvPr>
          <p:cNvSpPr txBox="1"/>
          <p:nvPr/>
        </p:nvSpPr>
        <p:spPr>
          <a:xfrm>
            <a:off x="10454165" y="3362161"/>
            <a:ext cx="1420694" cy="830997"/>
          </a:xfrm>
          <a:prstGeom prst="rect">
            <a:avLst/>
          </a:prstGeom>
          <a:noFill/>
        </p:spPr>
        <p:txBody>
          <a:bodyPr wrap="square" rtlCol="0">
            <a:spAutoFit/>
          </a:bodyPr>
          <a:lstStyle/>
          <a:p>
            <a:r>
              <a:rPr lang="en-US" sz="2400" dirty="0">
                <a:latin typeface="Optima" panose="02000503060000020004" pitchFamily="2" charset="0"/>
              </a:rPr>
              <a:t>Angelica </a:t>
            </a:r>
          </a:p>
          <a:p>
            <a:r>
              <a:rPr lang="en-US" sz="2400" dirty="0">
                <a:latin typeface="Optima" panose="02000503060000020004" pitchFamily="2" charset="0"/>
              </a:rPr>
              <a:t> </a:t>
            </a:r>
            <a:r>
              <a:rPr lang="en-US" dirty="0">
                <a:latin typeface="Optima" panose="02000503060000020004" pitchFamily="2" charset="0"/>
              </a:rPr>
              <a:t>Torres</a:t>
            </a:r>
          </a:p>
        </p:txBody>
      </p:sp>
      <p:pic>
        <p:nvPicPr>
          <p:cNvPr id="23" name="Picture 22">
            <a:extLst>
              <a:ext uri="{FF2B5EF4-FFF2-40B4-BE49-F238E27FC236}">
                <a16:creationId xmlns:a16="http://schemas.microsoft.com/office/drawing/2014/main" id="{08CE3D70-2942-6773-3F21-AE5C4A20DDF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283" y="4395208"/>
            <a:ext cx="2527847" cy="557013"/>
          </a:xfrm>
          <a:prstGeom prst="rect">
            <a:avLst/>
          </a:prstGeom>
          <a:noFill/>
          <a:ln>
            <a:noFill/>
          </a:ln>
        </p:spPr>
      </p:pic>
      <p:pic>
        <p:nvPicPr>
          <p:cNvPr id="24" name="Picture 23" descr="Helping Entrepreneurs Grow Their Ventures | WVS | Home">
            <a:extLst>
              <a:ext uri="{FF2B5EF4-FFF2-40B4-BE49-F238E27FC236}">
                <a16:creationId xmlns:a16="http://schemas.microsoft.com/office/drawing/2014/main" id="{E1AC5CFC-F4F0-AB4A-09B8-2C46C6AFB5F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61354" y="4241545"/>
            <a:ext cx="2210621" cy="840141"/>
          </a:xfrm>
          <a:prstGeom prst="rect">
            <a:avLst/>
          </a:prstGeom>
          <a:noFill/>
          <a:ln>
            <a:noFill/>
          </a:ln>
        </p:spPr>
      </p:pic>
      <p:pic>
        <p:nvPicPr>
          <p:cNvPr id="25" name="Picture 24">
            <a:extLst>
              <a:ext uri="{FF2B5EF4-FFF2-40B4-BE49-F238E27FC236}">
                <a16:creationId xmlns:a16="http://schemas.microsoft.com/office/drawing/2014/main" id="{C0F5CEDD-5FB2-A3FF-E9DA-D7EEC2E10C5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951" t="37953" r="5279" b="42575"/>
          <a:stretch/>
        </p:blipFill>
        <p:spPr bwMode="auto">
          <a:xfrm>
            <a:off x="6941418" y="4405780"/>
            <a:ext cx="2523211" cy="546441"/>
          </a:xfrm>
          <a:prstGeom prst="rect">
            <a:avLst/>
          </a:prstGeom>
          <a:noFill/>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1F3D6CFB-6470-79B6-F1D0-94F09E0D1DB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59379" y="4100826"/>
            <a:ext cx="1098667" cy="958940"/>
          </a:xfrm>
          <a:prstGeom prst="rect">
            <a:avLst/>
          </a:prstGeom>
        </p:spPr>
      </p:pic>
      <p:sp>
        <p:nvSpPr>
          <p:cNvPr id="3" name="TextBox 2">
            <a:extLst>
              <a:ext uri="{FF2B5EF4-FFF2-40B4-BE49-F238E27FC236}">
                <a16:creationId xmlns:a16="http://schemas.microsoft.com/office/drawing/2014/main" id="{997359BB-CF36-15E0-722F-D4E778D09DEE}"/>
              </a:ext>
            </a:extLst>
          </p:cNvPr>
          <p:cNvSpPr txBox="1"/>
          <p:nvPr/>
        </p:nvSpPr>
        <p:spPr>
          <a:xfrm>
            <a:off x="1566417" y="5514251"/>
            <a:ext cx="8483699" cy="769441"/>
          </a:xfrm>
          <a:prstGeom prst="rect">
            <a:avLst/>
          </a:prstGeom>
          <a:noFill/>
        </p:spPr>
        <p:txBody>
          <a:bodyPr wrap="square" rtlCol="0">
            <a:spAutoFit/>
          </a:bodyPr>
          <a:lstStyle/>
          <a:p>
            <a:pPr algn="ctr"/>
            <a:r>
              <a:rPr lang="en-US" sz="2200" b="1" dirty="0">
                <a:latin typeface="Optima" panose="02000503060000020004" pitchFamily="2" charset="0"/>
                <a:ea typeface="Helvetica Neue" panose="02000503000000020004" pitchFamily="2" charset="0"/>
                <a:cs typeface="Helvetica Neue" panose="02000503000000020004" pitchFamily="2" charset="0"/>
              </a:rPr>
              <a:t>Want to know more about our team?  Get more information at</a:t>
            </a:r>
          </a:p>
          <a:p>
            <a:pPr algn="ctr"/>
            <a:r>
              <a:rPr lang="en-US" sz="2200" b="1" u="sng" dirty="0">
                <a:solidFill>
                  <a:srgbClr val="009E59"/>
                </a:solidFill>
                <a:latin typeface="Optima" panose="02000503060000020004" pitchFamily="2" charset="0"/>
                <a:ea typeface="Helvetica Neue" panose="02000503000000020004" pitchFamily="2" charset="0"/>
                <a:cs typeface="Helvetica Neue" panose="02000503000000020004" pitchFamily="2" charset="0"/>
              </a:rPr>
              <a:t>www.Working4Appalachia.com</a:t>
            </a:r>
          </a:p>
        </p:txBody>
      </p:sp>
    </p:spTree>
    <p:extLst>
      <p:ext uri="{BB962C8B-B14F-4D97-AF65-F5344CB8AC3E}">
        <p14:creationId xmlns:p14="http://schemas.microsoft.com/office/powerpoint/2010/main" val="110317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DFB98-58B9-4B42-EA15-B64377824DAE}"/>
              </a:ext>
            </a:extLst>
          </p:cNvPr>
          <p:cNvSpPr>
            <a:spLocks noGrp="1"/>
          </p:cNvSpPr>
          <p:nvPr>
            <p:ph type="title"/>
          </p:nvPr>
        </p:nvSpPr>
        <p:spPr>
          <a:xfrm>
            <a:off x="612487" y="197537"/>
            <a:ext cx="10972800" cy="1085303"/>
          </a:xfrm>
        </p:spPr>
        <p:txBody>
          <a:bodyPr>
            <a:normAutofit/>
          </a:bodyPr>
          <a:lstStyle/>
          <a:p>
            <a:pPr algn="ctr"/>
            <a:r>
              <a:rPr lang="en-US" dirty="0">
                <a:latin typeface="Optima" panose="02000503060000020004" pitchFamily="2" charset="0"/>
              </a:rPr>
              <a:t>Our team is honored to be guided by </a:t>
            </a:r>
            <a:br>
              <a:rPr lang="en-US" dirty="0">
                <a:latin typeface="Optima" panose="02000503060000020004" pitchFamily="2" charset="0"/>
              </a:rPr>
            </a:br>
            <a:r>
              <a:rPr lang="en-US" dirty="0">
                <a:latin typeface="Optima" panose="02000503060000020004" pitchFamily="2" charset="0"/>
              </a:rPr>
              <a:t>an outstanding team of Advisors</a:t>
            </a:r>
          </a:p>
        </p:txBody>
      </p:sp>
      <p:pic>
        <p:nvPicPr>
          <p:cNvPr id="9" name="Picture 8">
            <a:extLst>
              <a:ext uri="{FF2B5EF4-FFF2-40B4-BE49-F238E27FC236}">
                <a16:creationId xmlns:a16="http://schemas.microsoft.com/office/drawing/2014/main" id="{41E7B025-FDC1-5C75-C4A7-1C32369DEB41}"/>
              </a:ext>
            </a:extLst>
          </p:cNvPr>
          <p:cNvPicPr>
            <a:picLocks noChangeAspect="1"/>
          </p:cNvPicPr>
          <p:nvPr/>
        </p:nvPicPr>
        <p:blipFill>
          <a:blip r:embed="rId2"/>
          <a:srcRect/>
          <a:stretch/>
        </p:blipFill>
        <p:spPr>
          <a:xfrm>
            <a:off x="9359082" y="1921255"/>
            <a:ext cx="2558205" cy="2980433"/>
          </a:xfrm>
          <a:prstGeom prst="rect">
            <a:avLst/>
          </a:prstGeom>
          <a:ln w="34925">
            <a:solidFill>
              <a:srgbClr val="FFC215"/>
            </a:solidFill>
          </a:ln>
        </p:spPr>
      </p:pic>
      <p:sp>
        <p:nvSpPr>
          <p:cNvPr id="3" name="TextBox 2">
            <a:extLst>
              <a:ext uri="{FF2B5EF4-FFF2-40B4-BE49-F238E27FC236}">
                <a16:creationId xmlns:a16="http://schemas.microsoft.com/office/drawing/2014/main" id="{6D9DD764-0A70-BA40-C294-18C13D6478FA}"/>
              </a:ext>
            </a:extLst>
          </p:cNvPr>
          <p:cNvSpPr txBox="1"/>
          <p:nvPr/>
        </p:nvSpPr>
        <p:spPr>
          <a:xfrm>
            <a:off x="9472239" y="4962279"/>
            <a:ext cx="2363256" cy="738664"/>
          </a:xfrm>
          <a:prstGeom prst="rect">
            <a:avLst/>
          </a:prstGeom>
          <a:noFill/>
        </p:spPr>
        <p:txBody>
          <a:bodyPr wrap="square" rtlCol="0">
            <a:spAutoFit/>
          </a:bodyPr>
          <a:lstStyle/>
          <a:p>
            <a:r>
              <a:rPr lang="en-US" sz="2400" dirty="0">
                <a:latin typeface="Optima" panose="02000503060000020004" pitchFamily="2" charset="0"/>
              </a:rPr>
              <a:t>Nicole Dunn</a:t>
            </a:r>
          </a:p>
          <a:p>
            <a:r>
              <a:rPr lang="en-US" dirty="0">
                <a:latin typeface="Optima" panose="02000503060000020004" pitchFamily="2" charset="0"/>
              </a:rPr>
              <a:t>Chamberlin &amp; Dunn</a:t>
            </a:r>
          </a:p>
        </p:txBody>
      </p:sp>
      <p:sp>
        <p:nvSpPr>
          <p:cNvPr id="10" name="TextBox 9">
            <a:extLst>
              <a:ext uri="{FF2B5EF4-FFF2-40B4-BE49-F238E27FC236}">
                <a16:creationId xmlns:a16="http://schemas.microsoft.com/office/drawing/2014/main" id="{2897DDAE-8911-C43A-E929-B3DC817191BA}"/>
              </a:ext>
            </a:extLst>
          </p:cNvPr>
          <p:cNvSpPr txBox="1"/>
          <p:nvPr/>
        </p:nvSpPr>
        <p:spPr>
          <a:xfrm>
            <a:off x="3583309" y="4969159"/>
            <a:ext cx="2491740" cy="738664"/>
          </a:xfrm>
          <a:prstGeom prst="rect">
            <a:avLst/>
          </a:prstGeom>
          <a:noFill/>
        </p:spPr>
        <p:txBody>
          <a:bodyPr wrap="square" rtlCol="0">
            <a:spAutoFit/>
          </a:bodyPr>
          <a:lstStyle/>
          <a:p>
            <a:r>
              <a:rPr lang="en-US" sz="2400" dirty="0">
                <a:latin typeface="Optima" panose="02000503060000020004" pitchFamily="2" charset="0"/>
              </a:rPr>
              <a:t>Peter </a:t>
            </a:r>
            <a:r>
              <a:rPr lang="en-US" sz="2400" dirty="0" err="1">
                <a:latin typeface="Optima" panose="02000503060000020004" pitchFamily="2" charset="0"/>
              </a:rPr>
              <a:t>Hackbert</a:t>
            </a:r>
            <a:endParaRPr lang="en-US" sz="2400" dirty="0">
              <a:latin typeface="Optima" panose="02000503060000020004" pitchFamily="2" charset="0"/>
            </a:endParaRPr>
          </a:p>
          <a:p>
            <a:r>
              <a:rPr lang="en-US" dirty="0">
                <a:latin typeface="Optima" panose="02000503060000020004" pitchFamily="2" charset="0"/>
              </a:rPr>
              <a:t>Berea College</a:t>
            </a:r>
          </a:p>
        </p:txBody>
      </p:sp>
      <p:sp>
        <p:nvSpPr>
          <p:cNvPr id="11" name="TextBox 10">
            <a:extLst>
              <a:ext uri="{FF2B5EF4-FFF2-40B4-BE49-F238E27FC236}">
                <a16:creationId xmlns:a16="http://schemas.microsoft.com/office/drawing/2014/main" id="{7AB3E9CA-86E8-37C1-06F9-76C0BAE3593A}"/>
              </a:ext>
            </a:extLst>
          </p:cNvPr>
          <p:cNvSpPr txBox="1"/>
          <p:nvPr/>
        </p:nvSpPr>
        <p:spPr>
          <a:xfrm>
            <a:off x="6727342" y="4969158"/>
            <a:ext cx="2363256" cy="1015663"/>
          </a:xfrm>
          <a:prstGeom prst="rect">
            <a:avLst/>
          </a:prstGeom>
          <a:noFill/>
        </p:spPr>
        <p:txBody>
          <a:bodyPr wrap="square" rtlCol="0">
            <a:spAutoFit/>
          </a:bodyPr>
          <a:lstStyle/>
          <a:p>
            <a:r>
              <a:rPr lang="en-US" sz="2400" dirty="0">
                <a:latin typeface="Optima" panose="02000503060000020004" pitchFamily="2" charset="0"/>
              </a:rPr>
              <a:t>Don Macke</a:t>
            </a:r>
          </a:p>
          <a:p>
            <a:r>
              <a:rPr lang="en-US" dirty="0">
                <a:latin typeface="Optima" panose="02000503060000020004" pitchFamily="2" charset="0"/>
              </a:rPr>
              <a:t>e2 Entrepreneurial Ecosystems</a:t>
            </a:r>
          </a:p>
        </p:txBody>
      </p:sp>
      <p:pic>
        <p:nvPicPr>
          <p:cNvPr id="13" name="Picture 12" descr="A person wearing glasses&#10;&#10;Description automatically generated with low confidence">
            <a:extLst>
              <a:ext uri="{FF2B5EF4-FFF2-40B4-BE49-F238E27FC236}">
                <a16:creationId xmlns:a16="http://schemas.microsoft.com/office/drawing/2014/main" id="{955EC6D5-7CD3-6DEB-6184-FF8D36B2D298}"/>
              </a:ext>
            </a:extLst>
          </p:cNvPr>
          <p:cNvPicPr>
            <a:picLocks noChangeAspect="1"/>
          </p:cNvPicPr>
          <p:nvPr/>
        </p:nvPicPr>
        <p:blipFill>
          <a:blip r:embed="rId3"/>
          <a:stretch>
            <a:fillRect/>
          </a:stretch>
        </p:blipFill>
        <p:spPr>
          <a:xfrm>
            <a:off x="6186496" y="1947113"/>
            <a:ext cx="2963774" cy="2963774"/>
          </a:xfrm>
          <a:prstGeom prst="rect">
            <a:avLst/>
          </a:prstGeom>
          <a:ln w="34925">
            <a:solidFill>
              <a:srgbClr val="FFC215"/>
            </a:solidFill>
          </a:ln>
        </p:spPr>
      </p:pic>
      <p:pic>
        <p:nvPicPr>
          <p:cNvPr id="17" name="Picture 16" descr="A close-up of a person smiling&#10;&#10;Description automatically generated">
            <a:extLst>
              <a:ext uri="{FF2B5EF4-FFF2-40B4-BE49-F238E27FC236}">
                <a16:creationId xmlns:a16="http://schemas.microsoft.com/office/drawing/2014/main" id="{8544E4A5-4F53-B43F-1949-39059D4BC025}"/>
              </a:ext>
            </a:extLst>
          </p:cNvPr>
          <p:cNvPicPr>
            <a:picLocks noChangeAspect="1"/>
          </p:cNvPicPr>
          <p:nvPr/>
        </p:nvPicPr>
        <p:blipFill>
          <a:blip r:embed="rId4"/>
          <a:stretch>
            <a:fillRect/>
          </a:stretch>
        </p:blipFill>
        <p:spPr>
          <a:xfrm>
            <a:off x="296822" y="1947113"/>
            <a:ext cx="2963774" cy="2963774"/>
          </a:xfrm>
          <a:prstGeom prst="rect">
            <a:avLst/>
          </a:prstGeom>
          <a:ln w="34925">
            <a:solidFill>
              <a:srgbClr val="FFC215"/>
            </a:solidFill>
          </a:ln>
        </p:spPr>
      </p:pic>
      <p:sp>
        <p:nvSpPr>
          <p:cNvPr id="18" name="TextBox 17">
            <a:extLst>
              <a:ext uri="{FF2B5EF4-FFF2-40B4-BE49-F238E27FC236}">
                <a16:creationId xmlns:a16="http://schemas.microsoft.com/office/drawing/2014/main" id="{428C81F8-787D-2A0D-53F6-DE1617F98902}"/>
              </a:ext>
            </a:extLst>
          </p:cNvPr>
          <p:cNvSpPr txBox="1"/>
          <p:nvPr/>
        </p:nvSpPr>
        <p:spPr>
          <a:xfrm>
            <a:off x="356505" y="4969158"/>
            <a:ext cx="2844409" cy="1015663"/>
          </a:xfrm>
          <a:prstGeom prst="rect">
            <a:avLst/>
          </a:prstGeom>
          <a:noFill/>
        </p:spPr>
        <p:txBody>
          <a:bodyPr wrap="square" rtlCol="0">
            <a:spAutoFit/>
          </a:bodyPr>
          <a:lstStyle/>
          <a:p>
            <a:r>
              <a:rPr lang="en-US" sz="2400" dirty="0">
                <a:latin typeface="Optima" panose="02000503060000020004" pitchFamily="2" charset="0"/>
              </a:rPr>
              <a:t>Donna Gambrell</a:t>
            </a:r>
          </a:p>
          <a:p>
            <a:r>
              <a:rPr lang="en-US" dirty="0">
                <a:latin typeface="Optima" panose="02000503060000020004" pitchFamily="2" charset="0"/>
              </a:rPr>
              <a:t>Appalachian Community Capital</a:t>
            </a:r>
          </a:p>
        </p:txBody>
      </p:sp>
      <p:pic>
        <p:nvPicPr>
          <p:cNvPr id="5" name="Picture 4" descr="A person wearing glasses&#10;&#10;Description automatically generated with low confidence">
            <a:extLst>
              <a:ext uri="{FF2B5EF4-FFF2-40B4-BE49-F238E27FC236}">
                <a16:creationId xmlns:a16="http://schemas.microsoft.com/office/drawing/2014/main" id="{BB83D445-202D-AA30-4E02-6462F948BF58}"/>
              </a:ext>
            </a:extLst>
          </p:cNvPr>
          <p:cNvPicPr>
            <a:picLocks noChangeAspect="1"/>
          </p:cNvPicPr>
          <p:nvPr/>
        </p:nvPicPr>
        <p:blipFill>
          <a:blip r:embed="rId5"/>
          <a:stretch>
            <a:fillRect/>
          </a:stretch>
        </p:blipFill>
        <p:spPr>
          <a:xfrm>
            <a:off x="3447301" y="1947113"/>
            <a:ext cx="2558205" cy="2963774"/>
          </a:xfrm>
          <a:prstGeom prst="rect">
            <a:avLst/>
          </a:prstGeom>
          <a:ln w="34925">
            <a:solidFill>
              <a:srgbClr val="FFC215"/>
            </a:solidFill>
          </a:ln>
        </p:spPr>
      </p:pic>
    </p:spTree>
    <p:extLst>
      <p:ext uri="{BB962C8B-B14F-4D97-AF65-F5344CB8AC3E}">
        <p14:creationId xmlns:p14="http://schemas.microsoft.com/office/powerpoint/2010/main" val="383392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70DEFA-4AC8-D278-8663-8289F34B4A7D}"/>
              </a:ext>
            </a:extLst>
          </p:cNvPr>
          <p:cNvSpPr>
            <a:spLocks noGrp="1"/>
          </p:cNvSpPr>
          <p:nvPr>
            <p:ph type="title"/>
          </p:nvPr>
        </p:nvSpPr>
        <p:spPr/>
        <p:txBody>
          <a:bodyPr/>
          <a:lstStyle/>
          <a:p>
            <a:pPr algn="ctr"/>
            <a:r>
              <a:rPr lang="en-US" dirty="0">
                <a:solidFill>
                  <a:schemeClr val="bg1">
                    <a:lumMod val="95000"/>
                  </a:schemeClr>
                </a:solidFill>
                <a:latin typeface="Optima" panose="02000503060000020004" pitchFamily="2" charset="0"/>
              </a:rPr>
              <a:t>The evaluation has several goals</a:t>
            </a:r>
          </a:p>
        </p:txBody>
      </p:sp>
      <p:graphicFrame>
        <p:nvGraphicFramePr>
          <p:cNvPr id="5" name="TextBox 3">
            <a:extLst>
              <a:ext uri="{FF2B5EF4-FFF2-40B4-BE49-F238E27FC236}">
                <a16:creationId xmlns:a16="http://schemas.microsoft.com/office/drawing/2014/main" id="{8E63F53D-7BC3-5E86-FDBD-5AF25FC7C753}"/>
              </a:ext>
            </a:extLst>
          </p:cNvPr>
          <p:cNvGraphicFramePr/>
          <p:nvPr>
            <p:extLst>
              <p:ext uri="{D42A27DB-BD31-4B8C-83A1-F6EECF244321}">
                <p14:modId xmlns:p14="http://schemas.microsoft.com/office/powerpoint/2010/main" val="839983816"/>
              </p:ext>
            </p:extLst>
          </p:nvPr>
        </p:nvGraphicFramePr>
        <p:xfrm>
          <a:off x="4846158" y="1306477"/>
          <a:ext cx="6516594" cy="5219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15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10F0-A29B-46F3-D3CC-EDAF61217870}"/>
              </a:ext>
            </a:extLst>
          </p:cNvPr>
          <p:cNvSpPr>
            <a:spLocks noGrp="1"/>
          </p:cNvSpPr>
          <p:nvPr>
            <p:ph type="title"/>
          </p:nvPr>
        </p:nvSpPr>
        <p:spPr/>
        <p:txBody>
          <a:bodyPr>
            <a:normAutofit/>
          </a:bodyPr>
          <a:lstStyle/>
          <a:p>
            <a:pPr algn="ctr"/>
            <a:r>
              <a:rPr lang="en-US" dirty="0">
                <a:latin typeface="Optima" panose="02000503060000020004" pitchFamily="2" charset="0"/>
              </a:rPr>
              <a:t>The evaluation will progress over three phases</a:t>
            </a:r>
          </a:p>
        </p:txBody>
      </p:sp>
      <p:pic>
        <p:nvPicPr>
          <p:cNvPr id="4" name="Picture 3" descr="Diagram&#10;&#10;Description automatically generated">
            <a:extLst>
              <a:ext uri="{FF2B5EF4-FFF2-40B4-BE49-F238E27FC236}">
                <a16:creationId xmlns:a16="http://schemas.microsoft.com/office/drawing/2014/main" id="{D96BADB2-D9B4-6B12-1531-5BF9C6D8DD94}"/>
              </a:ext>
            </a:extLst>
          </p:cNvPr>
          <p:cNvPicPr>
            <a:picLocks noChangeAspect="1"/>
          </p:cNvPicPr>
          <p:nvPr/>
        </p:nvPicPr>
        <p:blipFill>
          <a:blip r:embed="rId3"/>
          <a:stretch>
            <a:fillRect/>
          </a:stretch>
        </p:blipFill>
        <p:spPr>
          <a:xfrm>
            <a:off x="1296035" y="1393189"/>
            <a:ext cx="9599930" cy="4354001"/>
          </a:xfrm>
          <a:prstGeom prst="rect">
            <a:avLst/>
          </a:prstGeom>
        </p:spPr>
      </p:pic>
    </p:spTree>
    <p:extLst>
      <p:ext uri="{BB962C8B-B14F-4D97-AF65-F5344CB8AC3E}">
        <p14:creationId xmlns:p14="http://schemas.microsoft.com/office/powerpoint/2010/main" val="15164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035AD-F4AF-61B7-407A-21D2BF1EE3DB}"/>
              </a:ext>
            </a:extLst>
          </p:cNvPr>
          <p:cNvSpPr>
            <a:spLocks noGrp="1"/>
          </p:cNvSpPr>
          <p:nvPr>
            <p:ph type="title"/>
          </p:nvPr>
        </p:nvSpPr>
        <p:spPr>
          <a:xfrm>
            <a:off x="2617076" y="245109"/>
            <a:ext cx="9017875" cy="1085303"/>
          </a:xfrm>
        </p:spPr>
        <p:txBody>
          <a:bodyPr>
            <a:noAutofit/>
          </a:bodyPr>
          <a:lstStyle/>
          <a:p>
            <a:pPr algn="ctr"/>
            <a:r>
              <a:rPr lang="en-US" sz="2800" dirty="0">
                <a:latin typeface="Optima" panose="02000503060000020004" pitchFamily="2" charset="0"/>
              </a:rPr>
              <a:t>We want to tell a rich story of your experience and the impact of your efforts. </a:t>
            </a:r>
          </a:p>
        </p:txBody>
      </p:sp>
      <p:sp>
        <p:nvSpPr>
          <p:cNvPr id="3" name="Content Placeholder 2">
            <a:extLst>
              <a:ext uri="{FF2B5EF4-FFF2-40B4-BE49-F238E27FC236}">
                <a16:creationId xmlns:a16="http://schemas.microsoft.com/office/drawing/2014/main" id="{F9642AFC-05AF-4003-679C-31C6D9931F20}"/>
              </a:ext>
            </a:extLst>
          </p:cNvPr>
          <p:cNvSpPr>
            <a:spLocks noGrp="1"/>
          </p:cNvSpPr>
          <p:nvPr>
            <p:ph idx="1"/>
          </p:nvPr>
        </p:nvSpPr>
        <p:spPr>
          <a:xfrm>
            <a:off x="2627585" y="1832919"/>
            <a:ext cx="9007366" cy="4652963"/>
          </a:xfrm>
        </p:spPr>
        <p:txBody>
          <a:bodyPr>
            <a:normAutofit/>
          </a:bodyPr>
          <a:lstStyle/>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Your participation is critical, and very much appreciated. Ways </a:t>
            </a:r>
            <a:r>
              <a:rPr lang="en-US" dirty="0">
                <a:latin typeface="Helvetica Neue" panose="02000503000000020004" pitchFamily="2" charset="0"/>
                <a:ea typeface="Helvetica Neue" panose="02000503000000020004" pitchFamily="2" charset="0"/>
                <a:cs typeface="Helvetica Neue" panose="02000503000000020004" pitchFamily="2" charset="0"/>
              </a:rPr>
              <a:t> to participate in the evaluation include:</a:t>
            </a:r>
          </a:p>
          <a:p>
            <a:pPr marL="0" indent="0">
              <a:buNone/>
            </a:pP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Complete an initial survey to update any outcomes and share your implementation experience</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As part of this data collection effort, we hope you will be able to provide a list of your grant partners and grant beneficiaries.  </a:t>
            </a:r>
          </a:p>
          <a:p>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Participate in focus groups  </a:t>
            </a:r>
          </a:p>
          <a:p>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If selected for a case study, help us engage your partners and beneficiaries</a:t>
            </a:r>
          </a:p>
        </p:txBody>
      </p:sp>
      <p:cxnSp>
        <p:nvCxnSpPr>
          <p:cNvPr id="5" name="Straight Connector 4">
            <a:extLst>
              <a:ext uri="{FF2B5EF4-FFF2-40B4-BE49-F238E27FC236}">
                <a16:creationId xmlns:a16="http://schemas.microsoft.com/office/drawing/2014/main" id="{0CFDC08C-BDD2-DD38-24F0-EDB4E93862F3}"/>
              </a:ext>
            </a:extLst>
          </p:cNvPr>
          <p:cNvCxnSpPr/>
          <p:nvPr/>
        </p:nvCxnSpPr>
        <p:spPr>
          <a:xfrm>
            <a:off x="2627585" y="1581665"/>
            <a:ext cx="8505853" cy="0"/>
          </a:xfrm>
          <a:prstGeom prst="line">
            <a:avLst/>
          </a:prstGeom>
          <a:ln w="38100">
            <a:solidFill>
              <a:srgbClr val="1F7F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810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6F7-DCC1-0792-8793-212FFD516FA3}"/>
              </a:ext>
            </a:extLst>
          </p:cNvPr>
          <p:cNvSpPr>
            <a:spLocks noGrp="1"/>
          </p:cNvSpPr>
          <p:nvPr>
            <p:ph type="title"/>
          </p:nvPr>
        </p:nvSpPr>
        <p:spPr/>
        <p:txBody>
          <a:bodyPr/>
          <a:lstStyle/>
          <a:p>
            <a:pPr algn="ctr"/>
            <a:r>
              <a:rPr lang="en-US" dirty="0">
                <a:latin typeface="Optima" panose="02000503060000020004" pitchFamily="2" charset="0"/>
              </a:rPr>
              <a:t>We want the evaluation to benefit you as well</a:t>
            </a:r>
          </a:p>
        </p:txBody>
      </p:sp>
      <p:sp>
        <p:nvSpPr>
          <p:cNvPr id="3" name="Content Placeholder 2">
            <a:extLst>
              <a:ext uri="{FF2B5EF4-FFF2-40B4-BE49-F238E27FC236}">
                <a16:creationId xmlns:a16="http://schemas.microsoft.com/office/drawing/2014/main" id="{DDCD18C2-5E40-00FF-46A7-DEC506B06FA6}"/>
              </a:ext>
            </a:extLst>
          </p:cNvPr>
          <p:cNvSpPr>
            <a:spLocks noGrp="1"/>
          </p:cNvSpPr>
          <p:nvPr>
            <p:ph idx="1"/>
          </p:nvPr>
        </p:nvSpPr>
        <p:spPr>
          <a:xfrm>
            <a:off x="840612" y="2012862"/>
            <a:ext cx="8634531" cy="3930738"/>
          </a:xfrm>
        </p:spPr>
        <p:txBody>
          <a:bodyPr>
            <a:normAutofit lnSpcReduction="10000"/>
          </a:bodyPr>
          <a:lstStyle/>
          <a:p>
            <a:pPr marL="0"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We will offer several incentives and benefits for your participation</a:t>
            </a:r>
          </a:p>
          <a:p>
            <a:pPr marL="0" indent="0">
              <a:buNone/>
            </a:pP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Access to featured speakers and information that can be helpful to your work.</a:t>
            </a:r>
          </a:p>
          <a:p>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We will share with you our findings regarding the outputs and impacts of your grant that are developed through the evaluation</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Case study documents </a:t>
            </a:r>
          </a:p>
          <a:p>
            <a:endParaRPr lang="en-US" sz="1400" dirty="0"/>
          </a:p>
          <a:p>
            <a:endParaRPr lang="en-US" dirty="0"/>
          </a:p>
          <a:p>
            <a:pPr marL="0" indent="0">
              <a:buNone/>
            </a:pPr>
            <a:endParaRPr lang="en-US" dirty="0"/>
          </a:p>
        </p:txBody>
      </p:sp>
      <p:cxnSp>
        <p:nvCxnSpPr>
          <p:cNvPr id="4" name="Straight Connector 3">
            <a:extLst>
              <a:ext uri="{FF2B5EF4-FFF2-40B4-BE49-F238E27FC236}">
                <a16:creationId xmlns:a16="http://schemas.microsoft.com/office/drawing/2014/main" id="{1D4048BB-257F-E2C4-FB5B-B3A33200B3B0}"/>
              </a:ext>
            </a:extLst>
          </p:cNvPr>
          <p:cNvCxnSpPr/>
          <p:nvPr/>
        </p:nvCxnSpPr>
        <p:spPr>
          <a:xfrm>
            <a:off x="969290" y="1518591"/>
            <a:ext cx="8505853" cy="0"/>
          </a:xfrm>
          <a:prstGeom prst="line">
            <a:avLst/>
          </a:prstGeom>
          <a:ln w="38100">
            <a:solidFill>
              <a:srgbClr val="009E5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691141-3306-B2FC-549D-CA5558C5C7D9}"/>
              </a:ext>
            </a:extLst>
          </p:cNvPr>
          <p:cNvSpPr txBox="1"/>
          <p:nvPr/>
        </p:nvSpPr>
        <p:spPr>
          <a:xfrm>
            <a:off x="14185557" y="-1013254"/>
            <a:ext cx="184731" cy="369332"/>
          </a:xfrm>
          <a:prstGeom prst="rect">
            <a:avLst/>
          </a:prstGeom>
          <a:noFill/>
          <a:ln>
            <a:solidFill>
              <a:srgbClr val="1F7FDD"/>
            </a:solidFill>
          </a:ln>
        </p:spPr>
        <p:txBody>
          <a:bodyPr wrap="none" rtlCol="0">
            <a:spAutoFit/>
          </a:bodyPr>
          <a:lstStyle/>
          <a:p>
            <a:endParaRPr lang="en-US" dirty="0"/>
          </a:p>
        </p:txBody>
      </p:sp>
    </p:spTree>
    <p:extLst>
      <p:ext uri="{BB962C8B-B14F-4D97-AF65-F5344CB8AC3E}">
        <p14:creationId xmlns:p14="http://schemas.microsoft.com/office/powerpoint/2010/main" val="408162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676B-7024-0CE9-0749-F7B1890B12A7}"/>
              </a:ext>
            </a:extLst>
          </p:cNvPr>
          <p:cNvSpPr>
            <a:spLocks noGrp="1"/>
          </p:cNvSpPr>
          <p:nvPr>
            <p:ph type="title"/>
          </p:nvPr>
        </p:nvSpPr>
        <p:spPr/>
        <p:txBody>
          <a:bodyPr/>
          <a:lstStyle/>
          <a:p>
            <a:r>
              <a:rPr lang="en-US" dirty="0">
                <a:solidFill>
                  <a:schemeClr val="bg1">
                    <a:lumMod val="95000"/>
                  </a:schemeClr>
                </a:solidFill>
                <a:latin typeface="Optima" panose="02000503060000020004" pitchFamily="2" charset="0"/>
              </a:rPr>
              <a:t>Key Milestones</a:t>
            </a:r>
          </a:p>
        </p:txBody>
      </p:sp>
      <p:graphicFrame>
        <p:nvGraphicFramePr>
          <p:cNvPr id="3" name="Table 4">
            <a:extLst>
              <a:ext uri="{FF2B5EF4-FFF2-40B4-BE49-F238E27FC236}">
                <a16:creationId xmlns:a16="http://schemas.microsoft.com/office/drawing/2014/main" id="{776D1670-C14C-E9B5-CCB1-312309CF2CEB}"/>
              </a:ext>
            </a:extLst>
          </p:cNvPr>
          <p:cNvGraphicFramePr>
            <a:graphicFrameLocks noGrp="1"/>
          </p:cNvGraphicFramePr>
          <p:nvPr>
            <p:extLst>
              <p:ext uri="{D42A27DB-BD31-4B8C-83A1-F6EECF244321}">
                <p14:modId xmlns:p14="http://schemas.microsoft.com/office/powerpoint/2010/main" val="3251779628"/>
              </p:ext>
            </p:extLst>
          </p:nvPr>
        </p:nvGraphicFramePr>
        <p:xfrm>
          <a:off x="4610715" y="1723906"/>
          <a:ext cx="7143584" cy="3474720"/>
        </p:xfrm>
        <a:graphic>
          <a:graphicData uri="http://schemas.openxmlformats.org/drawingml/2006/table">
            <a:tbl>
              <a:tblPr firstRow="1" bandRow="1">
                <a:tableStyleId>{5C22544A-7EE6-4342-B048-85BDC9FD1C3A}</a:tableStyleId>
              </a:tblPr>
              <a:tblGrid>
                <a:gridCol w="2033925">
                  <a:extLst>
                    <a:ext uri="{9D8B030D-6E8A-4147-A177-3AD203B41FA5}">
                      <a16:colId xmlns:a16="http://schemas.microsoft.com/office/drawing/2014/main" val="2296546040"/>
                    </a:ext>
                  </a:extLst>
                </a:gridCol>
                <a:gridCol w="5109659">
                  <a:extLst>
                    <a:ext uri="{9D8B030D-6E8A-4147-A177-3AD203B41FA5}">
                      <a16:colId xmlns:a16="http://schemas.microsoft.com/office/drawing/2014/main" val="3714821141"/>
                    </a:ext>
                  </a:extLst>
                </a:gridCol>
              </a:tblGrid>
              <a:tr h="313267">
                <a:tc>
                  <a:txBody>
                    <a:bodyPr/>
                    <a:lstStyle/>
                    <a:p>
                      <a:pPr algn="ctr"/>
                      <a:r>
                        <a:rPr lang="en-US" dirty="0">
                          <a:ln>
                            <a:noFill/>
                          </a:ln>
                          <a:solidFill>
                            <a:schemeClr val="tx1"/>
                          </a:solidFill>
                          <a:latin typeface=""/>
                        </a:rPr>
                        <a:t>Timeframe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215"/>
                    </a:solidFill>
                  </a:tcPr>
                </a:tc>
                <a:tc>
                  <a:txBody>
                    <a:bodyPr/>
                    <a:lstStyle/>
                    <a:p>
                      <a:pPr algn="ctr"/>
                      <a:r>
                        <a:rPr lang="en-US" dirty="0">
                          <a:ln>
                            <a:noFill/>
                          </a:ln>
                          <a:solidFill>
                            <a:schemeClr val="tx1"/>
                          </a:solidFill>
                          <a:latin typeface=""/>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215"/>
                    </a:solidFill>
                  </a:tcPr>
                </a:tc>
                <a:extLst>
                  <a:ext uri="{0D108BD9-81ED-4DB2-BD59-A6C34878D82A}">
                    <a16:rowId xmlns:a16="http://schemas.microsoft.com/office/drawing/2014/main" val="2580088529"/>
                  </a:ext>
                </a:extLst>
              </a:tr>
              <a:tr h="313267">
                <a:tc>
                  <a:txBody>
                    <a:bodyPr/>
                    <a:lstStyle/>
                    <a:p>
                      <a:r>
                        <a:rPr lang="en-US" sz="2000" dirty="0">
                          <a:ln>
                            <a:noFill/>
                          </a:ln>
                          <a:latin typeface=""/>
                        </a:rPr>
                        <a:t>December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dirty="0">
                          <a:ln>
                            <a:noFill/>
                          </a:ln>
                          <a:latin typeface=""/>
                        </a:rPr>
                        <a:t>An email with a link to a survey and instructions for other data collection will be sent to you on December 14th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7085128"/>
                  </a:ext>
                </a:extLst>
              </a:tr>
              <a:tr h="313267">
                <a:tc>
                  <a:txBody>
                    <a:bodyPr/>
                    <a:lstStyle/>
                    <a:p>
                      <a:r>
                        <a:rPr lang="en-US" sz="2000" dirty="0">
                          <a:ln>
                            <a:noFill/>
                          </a:ln>
                          <a:latin typeface=""/>
                        </a:rPr>
                        <a:t>April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dirty="0">
                          <a:ln>
                            <a:noFill/>
                          </a:ln>
                          <a:latin typeface=""/>
                        </a:rPr>
                        <a:t>Look for an invitation to participate in a focus group. Data from the survey will be used to inform the topics for focus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87589510"/>
                  </a:ext>
                </a:extLst>
              </a:tr>
              <a:tr h="313267">
                <a:tc>
                  <a:txBody>
                    <a:bodyPr/>
                    <a:lstStyle/>
                    <a:p>
                      <a:r>
                        <a:rPr lang="en-US" sz="2000" dirty="0">
                          <a:ln>
                            <a:noFill/>
                          </a:ln>
                          <a:latin typeface=""/>
                        </a:rPr>
                        <a:t>July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dirty="0">
                          <a:ln>
                            <a:noFill/>
                          </a:ln>
                          <a:latin typeface=""/>
                        </a:rPr>
                        <a:t>Case studies will get underway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6480371"/>
                  </a:ext>
                </a:extLst>
              </a:tr>
              <a:tr h="313267">
                <a:tc>
                  <a:txBody>
                    <a:bodyPr/>
                    <a:lstStyle/>
                    <a:p>
                      <a:r>
                        <a:rPr lang="en-US" sz="2000" dirty="0">
                          <a:ln>
                            <a:noFill/>
                          </a:ln>
                          <a:latin typeface=""/>
                        </a:rPr>
                        <a:t>November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dirty="0">
                          <a:ln>
                            <a:noFill/>
                          </a:ln>
                          <a:latin typeface=""/>
                        </a:rPr>
                        <a:t>A final report will be complete and grantee highlights will be sent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9387"/>
                  </a:ext>
                </a:extLst>
              </a:tr>
            </a:tbl>
          </a:graphicData>
        </a:graphic>
      </p:graphicFrame>
    </p:spTree>
    <p:extLst>
      <p:ext uri="{BB962C8B-B14F-4D97-AF65-F5344CB8AC3E}">
        <p14:creationId xmlns:p14="http://schemas.microsoft.com/office/powerpoint/2010/main" val="4149448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TotalTime>
  <Words>754</Words>
  <Application>Microsoft Macintosh PowerPoint</Application>
  <PresentationFormat>Widescreen</PresentationFormat>
  <Paragraphs>91</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 Neue</vt:lpstr>
      <vt:lpstr>Optima</vt:lpstr>
      <vt:lpstr>Office Theme</vt:lpstr>
      <vt:lpstr>Information Related to the Evaluation of ARC Business Development grants</vt:lpstr>
      <vt:lpstr>Welcome  &amp;  Purpose of the meeting</vt:lpstr>
      <vt:lpstr>The evaluation team brings deep experience in evaluation and business development</vt:lpstr>
      <vt:lpstr>Our team is honored to be guided by  an outstanding team of Advisors</vt:lpstr>
      <vt:lpstr>The evaluation has several goals</vt:lpstr>
      <vt:lpstr>The evaluation will progress over three phases</vt:lpstr>
      <vt:lpstr>We want to tell a rich story of your experience and the impact of your efforts. </vt:lpstr>
      <vt:lpstr>We want the evaluation to benefit you as well</vt:lpstr>
      <vt:lpstr>Key Milestones</vt:lpstr>
      <vt:lpstr>PowerPoint Presentation</vt:lpstr>
      <vt:lpstr>Questions &amp;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schweikhardt</dc:creator>
  <cp:lastModifiedBy>Jessica Pugil</cp:lastModifiedBy>
  <cp:revision>15</cp:revision>
  <cp:lastPrinted>2022-12-13T17:26:55Z</cp:lastPrinted>
  <dcterms:created xsi:type="dcterms:W3CDTF">2022-12-06T05:35:48Z</dcterms:created>
  <dcterms:modified xsi:type="dcterms:W3CDTF">2022-12-14T17:46:34Z</dcterms:modified>
</cp:coreProperties>
</file>